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130"/>
  </p:notesMasterIdLst>
  <p:sldIdLst>
    <p:sldId id="413" r:id="rId3"/>
    <p:sldId id="414" r:id="rId4"/>
    <p:sldId id="415" r:id="rId5"/>
    <p:sldId id="416" r:id="rId6"/>
    <p:sldId id="418" r:id="rId7"/>
    <p:sldId id="420" r:id="rId8"/>
    <p:sldId id="419" r:id="rId9"/>
    <p:sldId id="421" r:id="rId10"/>
    <p:sldId id="426" r:id="rId11"/>
    <p:sldId id="425" r:id="rId12"/>
    <p:sldId id="423" r:id="rId13"/>
    <p:sldId id="424" r:id="rId14"/>
    <p:sldId id="422" r:id="rId15"/>
    <p:sldId id="427" r:id="rId16"/>
    <p:sldId id="428" r:id="rId17"/>
    <p:sldId id="430" r:id="rId18"/>
    <p:sldId id="429" r:id="rId19"/>
    <p:sldId id="417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46" r:id="rId28"/>
    <p:sldId id="439" r:id="rId29"/>
    <p:sldId id="447" r:id="rId30"/>
    <p:sldId id="452" r:id="rId31"/>
    <p:sldId id="456" r:id="rId32"/>
    <p:sldId id="453" r:id="rId33"/>
    <p:sldId id="455" r:id="rId34"/>
    <p:sldId id="448" r:id="rId35"/>
    <p:sldId id="449" r:id="rId36"/>
    <p:sldId id="450" r:id="rId37"/>
    <p:sldId id="451" r:id="rId38"/>
    <p:sldId id="459" r:id="rId39"/>
    <p:sldId id="461" r:id="rId40"/>
    <p:sldId id="462" r:id="rId41"/>
    <p:sldId id="458" r:id="rId42"/>
    <p:sldId id="463" r:id="rId43"/>
    <p:sldId id="464" r:id="rId44"/>
    <p:sldId id="467" r:id="rId45"/>
    <p:sldId id="466" r:id="rId46"/>
    <p:sldId id="476" r:id="rId47"/>
    <p:sldId id="468" r:id="rId48"/>
    <p:sldId id="472" r:id="rId49"/>
    <p:sldId id="471" r:id="rId50"/>
    <p:sldId id="470" r:id="rId51"/>
    <p:sldId id="473" r:id="rId52"/>
    <p:sldId id="474" r:id="rId53"/>
    <p:sldId id="477" r:id="rId54"/>
    <p:sldId id="479" r:id="rId55"/>
    <p:sldId id="480" r:id="rId56"/>
    <p:sldId id="483" r:id="rId57"/>
    <p:sldId id="484" r:id="rId58"/>
    <p:sldId id="481" r:id="rId59"/>
    <p:sldId id="478" r:id="rId60"/>
    <p:sldId id="486" r:id="rId61"/>
    <p:sldId id="487" r:id="rId62"/>
    <p:sldId id="488" r:id="rId63"/>
    <p:sldId id="482" r:id="rId64"/>
    <p:sldId id="489" r:id="rId65"/>
    <p:sldId id="490" r:id="rId66"/>
    <p:sldId id="494" r:id="rId67"/>
    <p:sldId id="495" r:id="rId68"/>
    <p:sldId id="496" r:id="rId69"/>
    <p:sldId id="497" r:id="rId70"/>
    <p:sldId id="492" r:id="rId71"/>
    <p:sldId id="498" r:id="rId72"/>
    <p:sldId id="485" r:id="rId73"/>
    <p:sldId id="493" r:id="rId74"/>
    <p:sldId id="501" r:id="rId75"/>
    <p:sldId id="546" r:id="rId76"/>
    <p:sldId id="545" r:id="rId77"/>
    <p:sldId id="547" r:id="rId78"/>
    <p:sldId id="548" r:id="rId79"/>
    <p:sldId id="554" r:id="rId80"/>
    <p:sldId id="556" r:id="rId81"/>
    <p:sldId id="557" r:id="rId82"/>
    <p:sldId id="558" r:id="rId83"/>
    <p:sldId id="561" r:id="rId84"/>
    <p:sldId id="559" r:id="rId85"/>
    <p:sldId id="560" r:id="rId86"/>
    <p:sldId id="562" r:id="rId87"/>
    <p:sldId id="500" r:id="rId88"/>
    <p:sldId id="503" r:id="rId89"/>
    <p:sldId id="504" r:id="rId90"/>
    <p:sldId id="505" r:id="rId91"/>
    <p:sldId id="506" r:id="rId92"/>
    <p:sldId id="507" r:id="rId93"/>
    <p:sldId id="512" r:id="rId94"/>
    <p:sldId id="514" r:id="rId95"/>
    <p:sldId id="513" r:id="rId96"/>
    <p:sldId id="511" r:id="rId97"/>
    <p:sldId id="509" r:id="rId98"/>
    <p:sldId id="508" r:id="rId99"/>
    <p:sldId id="510" r:id="rId100"/>
    <p:sldId id="515" r:id="rId101"/>
    <p:sldId id="502" r:id="rId102"/>
    <p:sldId id="518" r:id="rId103"/>
    <p:sldId id="517" r:id="rId104"/>
    <p:sldId id="519" r:id="rId105"/>
    <p:sldId id="520" r:id="rId106"/>
    <p:sldId id="521" r:id="rId107"/>
    <p:sldId id="523" r:id="rId108"/>
    <p:sldId id="524" r:id="rId109"/>
    <p:sldId id="516" r:id="rId110"/>
    <p:sldId id="532" r:id="rId111"/>
    <p:sldId id="527" r:id="rId112"/>
    <p:sldId id="528" r:id="rId113"/>
    <p:sldId id="529" r:id="rId114"/>
    <p:sldId id="526" r:id="rId115"/>
    <p:sldId id="530" r:id="rId116"/>
    <p:sldId id="531" r:id="rId117"/>
    <p:sldId id="533" r:id="rId118"/>
    <p:sldId id="534" r:id="rId119"/>
    <p:sldId id="537" r:id="rId120"/>
    <p:sldId id="535" r:id="rId121"/>
    <p:sldId id="538" r:id="rId122"/>
    <p:sldId id="536" r:id="rId123"/>
    <p:sldId id="539" r:id="rId124"/>
    <p:sldId id="540" r:id="rId125"/>
    <p:sldId id="544" r:id="rId126"/>
    <p:sldId id="542" r:id="rId127"/>
    <p:sldId id="543" r:id="rId128"/>
    <p:sldId id="525" r:id="rId129"/>
    <p:sldId id="564" r:id="rId131"/>
    <p:sldId id="570" r:id="rId132"/>
    <p:sldId id="571" r:id="rId133"/>
    <p:sldId id="572" r:id="rId134"/>
    <p:sldId id="573" r:id="rId135"/>
    <p:sldId id="566" r:id="rId136"/>
    <p:sldId id="567" r:id="rId137"/>
    <p:sldId id="568" r:id="rId138"/>
    <p:sldId id="569" r:id="rId139"/>
    <p:sldId id="576" r:id="rId140"/>
    <p:sldId id="574" r:id="rId141"/>
    <p:sldId id="575" r:id="rId142"/>
    <p:sldId id="577" r:id="rId143"/>
    <p:sldId id="578" r:id="rId144"/>
    <p:sldId id="584" r:id="rId145"/>
    <p:sldId id="581" r:id="rId146"/>
    <p:sldId id="582" r:id="rId147"/>
    <p:sldId id="580" r:id="rId148"/>
    <p:sldId id="563" r:id="rId149"/>
    <p:sldId id="587" r:id="rId150"/>
    <p:sldId id="603" r:id="rId151"/>
    <p:sldId id="588" r:id="rId152"/>
    <p:sldId id="589" r:id="rId153"/>
    <p:sldId id="597" r:id="rId154"/>
    <p:sldId id="601" r:id="rId155"/>
    <p:sldId id="602" r:id="rId156"/>
    <p:sldId id="595" r:id="rId157"/>
    <p:sldId id="596" r:id="rId158"/>
    <p:sldId id="600" r:id="rId159"/>
    <p:sldId id="604" r:id="rId160"/>
    <p:sldId id="605" r:id="rId161"/>
    <p:sldId id="606" r:id="rId162"/>
    <p:sldId id="607" r:id="rId163"/>
    <p:sldId id="585" r:id="rId1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  <p14:sldId id="546"/>
            <p14:sldId id="545"/>
            <p14:sldId id="547"/>
            <p14:sldId id="548"/>
            <p14:sldId id="554"/>
            <p14:sldId id="556"/>
            <p14:sldId id="557"/>
            <p14:sldId id="558"/>
            <p14:sldId id="561"/>
            <p14:sldId id="559"/>
            <p14:sldId id="560"/>
            <p14:sldId id="562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  <p14:sldId id="539"/>
            <p14:sldId id="540"/>
            <p14:sldId id="544"/>
            <p14:sldId id="542"/>
            <p14:sldId id="543"/>
          </p14:sldIdLst>
        </p14:section>
        <p14:section name="10-I2C通信" id="{E8212939-BE29-403C-9B3E-EF7308E9139D}">
          <p14:sldIdLst>
            <p14:sldId id="525"/>
            <p14:sldId id="564"/>
            <p14:sldId id="570"/>
            <p14:sldId id="571"/>
            <p14:sldId id="572"/>
            <p14:sldId id="573"/>
            <p14:sldId id="566"/>
            <p14:sldId id="567"/>
            <p14:sldId id="568"/>
            <p14:sldId id="569"/>
            <p14:sldId id="576"/>
            <p14:sldId id="574"/>
            <p14:sldId id="575"/>
            <p14:sldId id="577"/>
            <p14:sldId id="578"/>
            <p14:sldId id="584"/>
            <p14:sldId id="581"/>
            <p14:sldId id="582"/>
            <p14:sldId id="580"/>
          </p14:sldIdLst>
        </p14:section>
        <p14:section name="11-SPI通信" id="{02A4216D-66AA-42C0-AF89-593D669636BB}">
          <p14:sldIdLst>
            <p14:sldId id="563"/>
            <p14:sldId id="587"/>
            <p14:sldId id="603"/>
            <p14:sldId id="588"/>
            <p14:sldId id="589"/>
            <p14:sldId id="597"/>
            <p14:sldId id="601"/>
            <p14:sldId id="602"/>
            <p14:sldId id="595"/>
            <p14:sldId id="596"/>
            <p14:sldId id="600"/>
            <p14:sldId id="604"/>
            <p14:sldId id="605"/>
            <p14:sldId id="606"/>
            <p14:sldId id="607"/>
          </p14:sldIdLst>
        </p14:section>
        <p14:section name="END" id="{CE200609-9BC4-4B31-BEF8-8A5E02A53105}">
          <p14:sldIdLst>
            <p14:sldId id="58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909"/>
    <a:srgbClr val="BF9000"/>
    <a:srgbClr val="93670F"/>
    <a:srgbClr val="A9584C"/>
    <a:srgbClr val="7F6000"/>
    <a:srgbClr val="0F78C3"/>
    <a:srgbClr val="FFC000"/>
    <a:srgbClr val="F0F0F0"/>
    <a:srgbClr val="C1AD35"/>
    <a:srgbClr val="74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5201" autoAdjust="0"/>
  </p:normalViewPr>
  <p:slideViewPr>
    <p:cSldViewPr snapToGrid="0">
      <p:cViewPr varScale="1">
        <p:scale>
          <a:sx n="96" d="100"/>
          <a:sy n="96" d="100"/>
        </p:scale>
        <p:origin x="86" y="62"/>
      </p:cViewPr>
      <p:guideLst/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130"/>
    </p:cViewPr>
  </p:sorterViewPr>
  <p:notesViewPr>
    <p:cSldViewPr snapToGrid="0">
      <p:cViewPr varScale="1">
        <p:scale>
          <a:sx n="66" d="100"/>
          <a:sy n="66" d="100"/>
        </p:scale>
        <p:origin x="26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B298-4202-4CC8-9A55-E4F3A856E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3755-F96D-4BCD-839A-0F5B5CE827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53755-F96D-4BCD-839A-0F5B5CE827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1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00.emf"/><Relationship Id="rId1" Type="http://schemas.openxmlformats.org/officeDocument/2006/relationships/oleObject" Target="../embeddings/oleObject1.bin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9.jpeg"/><Relationship Id="rId7" Type="http://schemas.openxmlformats.org/officeDocument/2006/relationships/image" Target="../media/image108.jpeg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image" Target="../media/image102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9.png"/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image" Target="../media/image40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1.jpeg"/><Relationship Id="rId1" Type="http://schemas.openxmlformats.org/officeDocument/2006/relationships/image" Target="../media/image1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3.jpeg"/><Relationship Id="rId1" Type="http://schemas.openxmlformats.org/officeDocument/2006/relationships/image" Target="../media/image124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jpeg"/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image" Target="../media/image134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1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/>
                <a:gridCol w="2163428"/>
                <a:gridCol w="2523637"/>
                <a:gridCol w="48654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  <a:endParaRPr lang="zh-CN" altLang="en-US" sz="20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/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  <a:endParaRPr lang="en-US" altLang="zh-CN"/>
          </a:p>
        </p:txBody>
      </p:sp>
      <p:sp>
        <p:nvSpPr>
          <p:cNvPr id="53" name="矩形 52"/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  <a:endParaRPr lang="en-US" altLang="zh-CN"/>
          </a:p>
        </p:txBody>
      </p:sp>
      <p:sp>
        <p:nvSpPr>
          <p:cNvPr id="3" name="箭头: 右 2"/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/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/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/>
          <p:cNvGraphicFramePr>
            <a:graphicFrameLocks noGrp="1"/>
          </p:cNvGraphicFramePr>
          <p:nvPr/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5"/>
          <p:cNvGraphicFramePr>
            <a:graphicFrameLocks noGrp="1"/>
          </p:cNvGraphicFramePr>
          <p:nvPr/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5"/>
          <p:cNvGraphicFramePr>
            <a:graphicFrameLocks noGrp="1"/>
          </p:cNvGraphicFramePr>
          <p:nvPr/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直接箭头连接符 14"/>
          <p:cNvCxnSpPr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/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/>
          <p:cNvCxnSpPr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/>
          <p:cNvGraphicFramePr>
            <a:graphicFrameLocks noGrp="1"/>
          </p:cNvGraphicFramePr>
          <p:nvPr/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表格 5"/>
          <p:cNvGraphicFramePr>
            <a:graphicFrameLocks noGrp="1"/>
          </p:cNvGraphicFramePr>
          <p:nvPr/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/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箭头: 右 33"/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/>
          <p:cNvGraphicFramePr>
            <a:graphicFrameLocks noGrp="1"/>
          </p:cNvGraphicFramePr>
          <p:nvPr/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/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6" name="直接箭头连接符 35"/>
          <p:cNvCxnSpPr/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/>
          <p:cNvGraphicFramePr>
            <a:graphicFrameLocks noGrp="1"/>
          </p:cNvGraphicFramePr>
          <p:nvPr/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2" name="文本框 51"/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  <a:endParaRPr lang="en-US" altLang="zh-CN" sz="2000"/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/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/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/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  <a:endParaRPr lang="en-US" altLang="zh-CN"/>
          </a:p>
        </p:txBody>
      </p:sp>
      <p:cxnSp>
        <p:nvCxnSpPr>
          <p:cNvPr id="109" name="直接箭头连接符 108"/>
          <p:cNvCxnSpPr/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/>
          <p:cNvGraphicFramePr>
            <a:graphicFrameLocks noGrp="1"/>
          </p:cNvGraphicFramePr>
          <p:nvPr/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  <a:endParaRPr lang="en-US" altLang="zh-CN" sz="2000"/>
          </a:p>
        </p:txBody>
      </p:sp>
      <p:cxnSp>
        <p:nvCxnSpPr>
          <p:cNvPr id="47" name="直接箭头连接符 46"/>
          <p:cNvCxnSpPr/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/>
          <p:cNvCxnSpPr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/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/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  <a:endParaRPr lang="en-US" altLang="zh-CN"/>
          </a:p>
        </p:txBody>
      </p:sp>
      <p:graphicFrame>
        <p:nvGraphicFramePr>
          <p:cNvPr id="30" name="表格 2"/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1" name="直接箭头连接符 30"/>
          <p:cNvCxnSpPr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  <a:endParaRPr lang="en-US" altLang="zh-CN" sz="2000"/>
          </a:p>
        </p:txBody>
      </p:sp>
      <p:cxnSp>
        <p:nvCxnSpPr>
          <p:cNvPr id="53" name="直接箭头连接符 52"/>
          <p:cNvCxnSpPr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/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/>
          <p:cNvCxnSpPr/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/>
          <p:cNvCxnSpPr/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  <a:endParaRPr lang="en-US" altLang="zh-CN"/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/>
                <a:gridCol w="3420000"/>
                <a:gridCol w="1440000"/>
                <a:gridCol w="1440000"/>
                <a:gridCol w="1440000"/>
                <a:gridCol w="1440000"/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  <a:endParaRPr lang="zh-CN" altLang="en-US" sz="2000" b="1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  <a:endParaRPr lang="zh-CN" altLang="en-US" sz="2000" b="1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  <a:endParaRPr lang="zh-CN" altLang="en-US" sz="2000" b="1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  <a:endParaRPr lang="zh-CN" altLang="en-US" sz="2000" b="1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  <a:endParaRPr lang="zh-CN" altLang="en-US" sz="2000" b="1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  <a:endParaRPr lang="zh-CN" altLang="en-US" sz="2000" b="1"/>
                    </a:p>
                  </a:txBody>
                  <a:tcPr marL="117580" marR="117580" marT="58790" marB="58790" anchor="ctr"/>
                </a:tc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半双工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同步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单端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多设备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多设备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多设备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半双工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异步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差分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点对点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>
            <a:fillRect/>
          </a:stretch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>
            <a:fillRect/>
          </a:stretch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/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/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  <a:endParaRPr lang="zh-CN" altLang="en-US" sz="3200">
              <a:latin typeface="等线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3914775" imgH="1214755" progId="Visio.Drawing.6">
                  <p:embed/>
                </p:oleObj>
              </mc:Choice>
              <mc:Fallback>
                <p:oleObj name="" r:id="rId1" imgW="3914775" imgH="1214755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/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215130" imgH="1243330" progId="Visio.Drawing.6">
                  <p:embed/>
                </p:oleObj>
              </mc:Choice>
              <mc:Fallback>
                <p:oleObj name="" r:id="rId3" imgW="4215130" imgH="1243330" progId="Visio.Drawing.6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位停止，无校验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位停止，偶校验</a:t>
            </a:r>
            <a:endParaRPr lang="zh-CN" altLang="en-US" sz="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  <a:endParaRPr lang="en-US" altLang="zh-CN" sz="28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/>
          <p:cNvCxnSpPr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/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/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  <a:endParaRPr lang="en-US" altLang="zh-CN"/>
          </a:p>
        </p:txBody>
      </p:sp>
      <p:sp>
        <p:nvSpPr>
          <p:cNvPr id="12" name="箭头: 右 11"/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  <a:endParaRPr lang="en-US" altLang="zh-CN"/>
          </a:p>
        </p:txBody>
      </p:sp>
      <p:sp>
        <p:nvSpPr>
          <p:cNvPr id="44" name="箭头: 右 43"/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47" name="直接箭头连接符 46"/>
          <p:cNvCxnSpPr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56" name="直接箭头连接符 55"/>
          <p:cNvCxnSpPr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/>
          <p:cNvCxnSpPr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/>
          <p:cNvCxnSpPr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/>
          <p:cNvCxnSpPr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HEX</a:t>
            </a:r>
            <a:r>
              <a:rPr lang="zh-CN" altLang="en-US" sz="2800"/>
              <a:t>模式</a:t>
            </a:r>
            <a:r>
              <a:rPr lang="en-US" altLang="zh-CN" sz="2800"/>
              <a:t>/</a:t>
            </a:r>
            <a:r>
              <a:rPr lang="zh-CN" altLang="en-US" sz="2800"/>
              <a:t>十六进制模式</a:t>
            </a:r>
            <a:r>
              <a:rPr lang="en-US" altLang="zh-CN" sz="2800"/>
              <a:t>/</a:t>
            </a:r>
            <a:r>
              <a:rPr lang="zh-CN" altLang="en-US" sz="2800"/>
              <a:t>二进制模式：以原始数据的形式显示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文本模式</a:t>
            </a:r>
            <a:r>
              <a:rPr lang="en-US" altLang="zh-CN" sz="2800"/>
              <a:t>/</a:t>
            </a:r>
            <a:r>
              <a:rPr lang="zh-CN" altLang="en-US" sz="2800"/>
              <a:t>字符模式：以原始数据编码后的形式显示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5" y="2679878"/>
            <a:ext cx="6155436" cy="3485852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7194759" y="2912689"/>
            <a:ext cx="4164167" cy="3023019"/>
            <a:chOff x="7364092" y="2822378"/>
            <a:chExt cx="4164167" cy="3023019"/>
          </a:xfrm>
        </p:grpSpPr>
        <p:sp>
          <p:nvSpPr>
            <p:cNvPr id="8" name="矩形 7"/>
            <p:cNvSpPr/>
            <p:nvPr/>
          </p:nvSpPr>
          <p:spPr>
            <a:xfrm>
              <a:off x="7490735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868305" y="4206460"/>
              <a:ext cx="1155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0577370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490735" y="4597024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编码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577370" y="4597023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译码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490735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577370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00101" y="3840169"/>
              <a:ext cx="69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64092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发送方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50727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接收方</a:t>
              </a:r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8314982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8314982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10024047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10024048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4" idx="0"/>
              <a:endCxn id="12" idx="2"/>
            </p:cNvCxnSpPr>
            <p:nvPr/>
          </p:nvCxnSpPr>
          <p:spPr>
            <a:xfrm flipV="1">
              <a:off x="7902859" y="5044565"/>
              <a:ext cx="0" cy="3532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0989494" y="5044564"/>
              <a:ext cx="0" cy="3532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grpSp>
        <p:nvGrpSpPr>
          <p:cNvPr id="3" name="组合 2"/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/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25" name="右大括号 24"/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/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/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grpSp>
        <p:nvGrpSpPr>
          <p:cNvPr id="32" name="组合 31"/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/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45" name="右大括号 44"/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文本数据包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grpSp>
        <p:nvGrpSpPr>
          <p:cNvPr id="3" name="组合 2"/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/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'F'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25" name="右大括号 24"/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/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/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grpSp>
        <p:nvGrpSpPr>
          <p:cNvPr id="32" name="组合 31"/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/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45" name="右大括号 44"/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/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1391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grpSp>
        <p:nvGrpSpPr>
          <p:cNvPr id="7" name="组合 6"/>
          <p:cNvGrpSpPr/>
          <p:nvPr/>
        </p:nvGrpSpPr>
        <p:grpSpPr>
          <a:xfrm>
            <a:off x="832038" y="1554828"/>
            <a:ext cx="9581880" cy="399245"/>
            <a:chOff x="862885" y="2653048"/>
            <a:chExt cx="9581880" cy="399245"/>
          </a:xfrm>
        </p:grpSpPr>
        <p:sp>
          <p:nvSpPr>
            <p:cNvPr id="8" name="矩形 7"/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sp>
          <p:nvSpPr>
            <p:cNvPr id="37" name="弧形 36"/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  <a:endParaRPr lang="en-US" altLang="zh-CN"/>
              </a:p>
              <a:p>
                <a:pPr algn="ctr"/>
                <a:r>
                  <a:rPr lang="zh-CN" altLang="en-US"/>
                  <a:t>等待包头</a:t>
                </a: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  <a:endParaRPr lang="en-US" altLang="zh-CN"/>
              </a:p>
              <a:p>
                <a:pPr algn="ctr"/>
                <a:r>
                  <a:rPr lang="zh-CN" altLang="en-US"/>
                  <a:t>接收数据</a:t>
                </a:r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  <a:endParaRPr lang="en-US" altLang="zh-CN"/>
              </a:p>
              <a:p>
                <a:pPr algn="ctr"/>
                <a:r>
                  <a:rPr lang="zh-CN" altLang="en-US"/>
                  <a:t>等待包尾</a:t>
                </a:r>
                <a:endParaRPr lang="zh-CN" altLang="en-US"/>
              </a:p>
            </p:txBody>
          </p:sp>
          <p:cxnSp>
            <p:nvCxnSpPr>
              <p:cNvPr id="22" name="直接箭头连接符 21"/>
              <p:cNvCxnSpPr>
                <a:stCxn id="2" idx="6"/>
                <a:endCxn id="20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0xFF</a:t>
                </a:r>
                <a:endParaRPr lang="en-US" altLang="zh-CN"/>
              </a:p>
            </p:txBody>
          </p:sp>
          <p:sp>
            <p:nvSpPr>
              <p:cNvPr id="29" name="弧形 28"/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31" name="弧形 30"/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未收够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5" name="弧形 34"/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40" name="直接箭头连接符 39"/>
              <p:cNvCxnSpPr/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0xFE</a:t>
                </a:r>
                <a:endParaRPr lang="en-US" altLang="zh-CN"/>
              </a:p>
            </p:txBody>
          </p:sp>
        </p:grp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文本数据包接收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1542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grpSp>
        <p:nvGrpSpPr>
          <p:cNvPr id="7" name="组合 6"/>
          <p:cNvGrpSpPr/>
          <p:nvPr/>
        </p:nvGrpSpPr>
        <p:grpSpPr>
          <a:xfrm>
            <a:off x="832038" y="1554828"/>
            <a:ext cx="8783390" cy="399245"/>
            <a:chOff x="862885" y="2653048"/>
            <a:chExt cx="8783390" cy="399245"/>
          </a:xfrm>
        </p:grpSpPr>
        <p:sp>
          <p:nvSpPr>
            <p:cNvPr id="8" name="矩形 7"/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grpSp>
          <p:nvGrpSpPr>
            <p:cNvPr id="46" name="组合 45"/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  <a:endParaRPr lang="en-US" altLang="zh-CN"/>
              </a:p>
              <a:p>
                <a:pPr algn="ctr"/>
                <a:r>
                  <a:rPr lang="zh-CN" altLang="en-US"/>
                  <a:t>等待包头</a:t>
                </a:r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  <a:endParaRPr lang="en-US" altLang="zh-CN"/>
              </a:p>
              <a:p>
                <a:pPr algn="ctr"/>
                <a:r>
                  <a:rPr lang="zh-CN" altLang="en-US" sz="1400"/>
                  <a:t>接收数据等待包尾</a:t>
                </a:r>
                <a:endParaRPr lang="zh-CN" altLang="en-US" sz="1400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  <a:endParaRPr lang="en-US" altLang="zh-CN"/>
              </a:p>
              <a:p>
                <a:pPr algn="ctr"/>
                <a:r>
                  <a:rPr lang="zh-CN" altLang="en-US"/>
                  <a:t>等待包尾</a:t>
                </a:r>
                <a:endParaRPr lang="zh-CN" altLang="en-US"/>
              </a:p>
            </p:txBody>
          </p:sp>
          <p:cxnSp>
            <p:nvCxnSpPr>
              <p:cNvPr id="50" name="直接箭头连接符 49"/>
              <p:cNvCxnSpPr>
                <a:stCxn id="47" idx="6"/>
                <a:endCxn id="48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'@'</a:t>
                </a:r>
                <a:endParaRPr lang="en-US" altLang="zh-CN"/>
              </a:p>
            </p:txBody>
          </p:sp>
          <p:sp>
            <p:nvSpPr>
              <p:cNvPr id="52" name="弧形 51"/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4" name="弧形 53"/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'\r'</a:t>
                </a:r>
                <a:endParaRPr lang="en-US" altLang="zh-CN"/>
              </a:p>
            </p:txBody>
          </p:sp>
          <p:sp>
            <p:nvSpPr>
              <p:cNvPr id="57" name="弧形 56"/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59" name="直接箭头连接符 58"/>
              <p:cNvCxnSpPr/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/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'\n'</a:t>
                </a:r>
                <a:endParaRPr lang="en-US" altLang="zh-CN"/>
              </a:p>
            </p:txBody>
          </p:sp>
        </p:grpSp>
        <p:sp>
          <p:nvSpPr>
            <p:cNvPr id="61" name="弧形 60"/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（</a:t>
            </a:r>
            <a:r>
              <a:rPr lang="en-US" altLang="zh-CN" sz="2800"/>
              <a:t>Inter IC Bus</a:t>
            </a:r>
            <a:r>
              <a:rPr lang="zh-CN" altLang="en-US" sz="2800"/>
              <a:t>）是由</a:t>
            </a:r>
            <a:r>
              <a:rPr lang="en-US" altLang="zh-CN" sz="2800"/>
              <a:t>Philips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两根通信线：</a:t>
            </a:r>
            <a:r>
              <a:rPr lang="en-US" altLang="zh-CN" sz="2800"/>
              <a:t>SCL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SDA</a:t>
            </a:r>
            <a:r>
              <a:rPr lang="zh-CN" altLang="en-US" sz="2800"/>
              <a:t>（</a:t>
            </a:r>
            <a:r>
              <a:rPr lang="en-US" altLang="zh-CN" sz="2800"/>
              <a:t>Serial Data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同步，半双工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带数据应答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支持总线挂载多设备（一主多从、多主多从）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>
            <a:fillRect/>
          </a:stretch>
        </p:blipFill>
        <p:spPr>
          <a:xfrm>
            <a:off x="3586795" y="3987330"/>
            <a:ext cx="1942958" cy="1963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27" y="3873052"/>
            <a:ext cx="2192994" cy="21929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8" y="3873053"/>
            <a:ext cx="2549803" cy="21918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6" y="3874825"/>
            <a:ext cx="2514543" cy="2190086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I2C</a:t>
            </a: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连在一起，</a:t>
            </a:r>
            <a:r>
              <a:rPr lang="en-US" altLang="zh-CN" sz="2800"/>
              <a:t>SDA</a:t>
            </a:r>
            <a:r>
              <a:rPr lang="zh-CN" altLang="en-US" sz="2800"/>
              <a:t>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均要配置成开漏输出模式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各添加一个上拉电阻，阻值一般为</a:t>
            </a:r>
            <a:r>
              <a:rPr lang="en-US" altLang="zh-CN" sz="2800"/>
              <a:t>4.7KΩ</a:t>
            </a:r>
            <a:r>
              <a:rPr lang="zh-CN" altLang="en-US" sz="2800"/>
              <a:t>左右</a:t>
            </a:r>
            <a:endParaRPr lang="en-US" altLang="zh-CN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8078" y="3110765"/>
            <a:ext cx="4400413" cy="28015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3" y="3110766"/>
            <a:ext cx="5879108" cy="280159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64" name="组合 63"/>
          <p:cNvGrpSpPr/>
          <p:nvPr/>
        </p:nvGrpSpPr>
        <p:grpSpPr>
          <a:xfrm>
            <a:off x="2377347" y="4409676"/>
            <a:ext cx="2425657" cy="523220"/>
            <a:chOff x="2220800" y="4535430"/>
            <a:chExt cx="2425657" cy="52322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2792559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650032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242756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  <a:endParaRPr lang="en-US" altLang="zh-CN" sz="2400"/>
          </a:p>
        </p:txBody>
      </p:sp>
      <p:sp>
        <p:nvSpPr>
          <p:cNvPr id="57" name="文本框 56"/>
          <p:cNvSpPr txBox="1"/>
          <p:nvPr/>
        </p:nvSpPr>
        <p:spPr>
          <a:xfrm>
            <a:off x="6242756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  <a:endParaRPr lang="en-US" altLang="zh-CN" sz="2400"/>
          </a:p>
        </p:txBody>
      </p:sp>
      <p:grpSp>
        <p:nvGrpSpPr>
          <p:cNvPr id="65" name="组合 64"/>
          <p:cNvGrpSpPr/>
          <p:nvPr/>
        </p:nvGrpSpPr>
        <p:grpSpPr>
          <a:xfrm flipV="1">
            <a:off x="7423319" y="4409676"/>
            <a:ext cx="2810412" cy="523220"/>
            <a:chOff x="1424991" y="4535430"/>
            <a:chExt cx="2810412" cy="523220"/>
          </a:xfrm>
        </p:grpSpPr>
        <p:cxnSp>
          <p:nvCxnSpPr>
            <p:cNvPr id="66" name="直接连接符 65"/>
            <p:cNvCxnSpPr/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74801" y="3325506"/>
            <a:ext cx="2428203" cy="523220"/>
            <a:chOff x="1418286" y="4535430"/>
            <a:chExt cx="2428203" cy="523220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1418286" y="4535430"/>
              <a:ext cx="1652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3352800" y="5058650"/>
              <a:ext cx="4936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 flipV="1">
            <a:off x="7423319" y="3325506"/>
            <a:ext cx="2810412" cy="523220"/>
            <a:chOff x="2333759" y="4535430"/>
            <a:chExt cx="2810412" cy="523220"/>
          </a:xfrm>
        </p:grpSpPr>
        <p:cxnSp>
          <p:nvCxnSpPr>
            <p:cNvPr id="76" name="直接连接符 75"/>
            <p:cNvCxnSpPr/>
            <p:nvPr/>
          </p:nvCxnSpPr>
          <p:spPr>
            <a:xfrm flipV="1">
              <a:off x="2333759" y="4535430"/>
              <a:ext cx="7370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3352800" y="5058650"/>
              <a:ext cx="17913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1198078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  <a:endParaRPr lang="en-US" altLang="zh-CN" sz="2400"/>
          </a:p>
        </p:txBody>
      </p:sp>
      <p:sp>
        <p:nvSpPr>
          <p:cNvPr id="29" name="文本框 28"/>
          <p:cNvSpPr txBox="1"/>
          <p:nvPr/>
        </p:nvSpPr>
        <p:spPr>
          <a:xfrm>
            <a:off x="1198078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  <a:endParaRPr lang="en-US" altLang="zh-CN" sz="2400"/>
          </a:p>
        </p:txBody>
      </p:sp>
      <p:sp>
        <p:nvSpPr>
          <p:cNvPr id="30" name="矩形 29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低电平期间，主机将数据位依次放到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，从机将在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次，即可发送一个字节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  <a:endParaRPr lang="en-US" altLang="zh-CN" sz="2400"/>
          </a:p>
        </p:txBody>
      </p:sp>
      <p:grpSp>
        <p:nvGrpSpPr>
          <p:cNvPr id="84" name="组合 83"/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75" name="组合 74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/>
          <p:cNvGrpSpPr/>
          <p:nvPr/>
        </p:nvGrpSpPr>
        <p:grpSpPr>
          <a:xfrm>
            <a:off x="1773929" y="4868172"/>
            <a:ext cx="2046400" cy="523220"/>
            <a:chOff x="1374684" y="4902757"/>
            <a:chExt cx="2046400" cy="523220"/>
          </a:xfrm>
        </p:grpSpPr>
        <p:grpSp>
          <p:nvGrpSpPr>
            <p:cNvPr id="85" name="组合 84"/>
            <p:cNvGrpSpPr/>
            <p:nvPr/>
          </p:nvGrpSpPr>
          <p:grpSpPr>
            <a:xfrm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86" name="直接连接符 85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/>
            <p:cNvGrpSpPr/>
            <p:nvPr/>
          </p:nvGrpSpPr>
          <p:grpSpPr>
            <a:xfrm flipV="1"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90" name="直接连接符 89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/>
          <p:cNvGrpSpPr/>
          <p:nvPr/>
        </p:nvGrpSpPr>
        <p:grpSpPr>
          <a:xfrm>
            <a:off x="3644718" y="4868172"/>
            <a:ext cx="2637167" cy="523220"/>
            <a:chOff x="1374684" y="4902757"/>
            <a:chExt cx="2637167" cy="523220"/>
          </a:xfrm>
        </p:grpSpPr>
        <p:grpSp>
          <p:nvGrpSpPr>
            <p:cNvPr id="95" name="组合 94"/>
            <p:cNvGrpSpPr/>
            <p:nvPr/>
          </p:nvGrpSpPr>
          <p:grpSpPr>
            <a:xfrm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/>
            <p:cNvGrpSpPr/>
            <p:nvPr/>
          </p:nvGrpSpPr>
          <p:grpSpPr>
            <a:xfrm flipV="1"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97" name="直接连接符 96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V="1"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组合 102"/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08" name="直接连接符 107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组合 104"/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06" name="直接连接符 105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/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20" name="直接连接符 119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组合 116"/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组合 122"/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文本框 151"/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  <a:endParaRPr lang="en-US" altLang="zh-CN" sz="2400"/>
          </a:p>
        </p:txBody>
      </p:sp>
      <p:sp>
        <p:nvSpPr>
          <p:cNvPr id="153" name="文本框 152"/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  <a:endParaRPr lang="en-US" altLang="zh-CN" sz="2400"/>
          </a:p>
        </p:txBody>
      </p:sp>
      <p:sp>
        <p:nvSpPr>
          <p:cNvPr id="154" name="文本框 153"/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  <a:endParaRPr lang="en-US" altLang="zh-CN" sz="2400"/>
          </a:p>
        </p:txBody>
      </p:sp>
      <p:sp>
        <p:nvSpPr>
          <p:cNvPr id="155" name="矩形 154"/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sp>
        <p:nvSpPr>
          <p:cNvPr id="157" name="文本框 156"/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sp>
        <p:nvSpPr>
          <p:cNvPr id="64" name="矩形 6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低电平期间，从机将数据位依次放到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，主机将在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次，即可接收一个字节（主机在接收之前，需要释放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64" name="矩形 6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  <a:endParaRPr lang="en-US" altLang="zh-CN" sz="2400"/>
          </a:p>
        </p:txBody>
      </p:sp>
      <p:sp>
        <p:nvSpPr>
          <p:cNvPr id="66" name="文本框 65"/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  <a:endParaRPr lang="en-US" altLang="zh-CN" sz="2400"/>
          </a:p>
        </p:txBody>
      </p:sp>
      <p:grpSp>
        <p:nvGrpSpPr>
          <p:cNvPr id="67" name="组合 66"/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68" name="组合 67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70" name="直接连接符 69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773929" y="4868172"/>
            <a:ext cx="4507956" cy="523220"/>
            <a:chOff x="1773929" y="4868172"/>
            <a:chExt cx="4507956" cy="523220"/>
          </a:xfrm>
        </p:grpSpPr>
        <p:grpSp>
          <p:nvGrpSpPr>
            <p:cNvPr id="80" name="组合 79"/>
            <p:cNvGrpSpPr/>
            <p:nvPr/>
          </p:nvGrpSpPr>
          <p:grpSpPr>
            <a:xfrm>
              <a:off x="1773929" y="4868172"/>
              <a:ext cx="2720795" cy="523220"/>
              <a:chOff x="1374684" y="4902757"/>
              <a:chExt cx="2720795" cy="523220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32" name="直接连接符 131"/>
                <p:cNvCxnSpPr/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/>
                <p:cNvCxnSpPr/>
                <p:nvPr/>
              </p:nvCxnSpPr>
              <p:spPr>
                <a:xfrm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/>
              <p:cNvGrpSpPr/>
              <p:nvPr/>
            </p:nvGrpSpPr>
            <p:grpSpPr>
              <a:xfrm flipV="1"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12" name="直接连接符 111"/>
                <p:cNvCxnSpPr/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 flipV="1"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组合 134"/>
            <p:cNvGrpSpPr/>
            <p:nvPr/>
          </p:nvGrpSpPr>
          <p:grpSpPr>
            <a:xfrm>
              <a:off x="4494724" y="4868172"/>
              <a:ext cx="1787161" cy="523220"/>
              <a:chOff x="2224690" y="4902757"/>
              <a:chExt cx="1787161" cy="523220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/>
              <p:cNvGrpSpPr/>
              <p:nvPr/>
            </p:nvGrpSpPr>
            <p:grpSpPr>
              <a:xfrm flipV="1"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 flipV="1"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4" name="组合 143"/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45" name="组合 144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47" name="直接连接符 146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组合 157"/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59" name="组合 158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63" name="直接连接符 162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61" name="直接连接符 16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组合 165"/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67" name="组合 166"/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72" name="直接连接符 171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67"/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69" name="直接连接符 168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5" name="文本框 174"/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  <a:endParaRPr lang="en-US" altLang="zh-CN" sz="2400"/>
          </a:p>
        </p:txBody>
      </p:sp>
      <p:sp>
        <p:nvSpPr>
          <p:cNvPr id="176" name="文本框 175"/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  <a:endParaRPr lang="en-US" altLang="zh-CN" sz="2400"/>
          </a:p>
        </p:txBody>
      </p:sp>
      <p:sp>
        <p:nvSpPr>
          <p:cNvPr id="177" name="文本框 176"/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  <a:endParaRPr lang="en-US" altLang="zh-CN" sz="2400"/>
          </a:p>
        </p:txBody>
      </p:sp>
      <p:sp>
        <p:nvSpPr>
          <p:cNvPr id="178" name="矩形 177"/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/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  <p:sp>
        <p:nvSpPr>
          <p:cNvPr id="180" name="文本框 179"/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  <a:endParaRPr lang="en-US" altLang="zh-CN" sz="2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发送应答：主机在接收完一个字节之后，在下一个时钟发送一位数据，数据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接收应答：主机在发送完一个字节之后，在下一个时钟接收一位数据，判断从机是否应答，数据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876636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876636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  <a:endParaRPr lang="en-US" altLang="zh-CN" sz="2400"/>
          </a:p>
        </p:txBody>
      </p:sp>
      <p:grpSp>
        <p:nvGrpSpPr>
          <p:cNvPr id="8" name="组合 7"/>
          <p:cNvGrpSpPr/>
          <p:nvPr/>
        </p:nvGrpSpPr>
        <p:grpSpPr>
          <a:xfrm>
            <a:off x="2079602" y="3818587"/>
            <a:ext cx="3325433" cy="523220"/>
            <a:chOff x="1374684" y="3818587"/>
            <a:chExt cx="3325433" cy="523220"/>
          </a:xfrm>
        </p:grpSpPr>
        <p:grpSp>
          <p:nvGrpSpPr>
            <p:cNvPr id="9" name="组合 8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/>
          <p:cNvGrpSpPr/>
          <p:nvPr/>
        </p:nvGrpSpPr>
        <p:grpSpPr>
          <a:xfrm>
            <a:off x="2079602" y="4902757"/>
            <a:ext cx="2849586" cy="523220"/>
            <a:chOff x="1374684" y="4902757"/>
            <a:chExt cx="2849586" cy="523220"/>
          </a:xfrm>
        </p:grpSpPr>
        <p:grpSp>
          <p:nvGrpSpPr>
            <p:cNvPr id="17" name="组合 16"/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25"/>
          <p:cNvSpPr txBox="1"/>
          <p:nvPr/>
        </p:nvSpPr>
        <p:spPr>
          <a:xfrm>
            <a:off x="6372227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  <a:endParaRPr lang="en-US" altLang="zh-CN" sz="2400"/>
          </a:p>
        </p:txBody>
      </p:sp>
      <p:sp>
        <p:nvSpPr>
          <p:cNvPr id="27" name="文本框 26"/>
          <p:cNvSpPr txBox="1"/>
          <p:nvPr/>
        </p:nvSpPr>
        <p:spPr>
          <a:xfrm>
            <a:off x="6372227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  <a:endParaRPr lang="en-US" altLang="zh-CN" sz="2400"/>
          </a:p>
        </p:txBody>
      </p:sp>
      <p:grpSp>
        <p:nvGrpSpPr>
          <p:cNvPr id="28" name="组合 27"/>
          <p:cNvGrpSpPr/>
          <p:nvPr/>
        </p:nvGrpSpPr>
        <p:grpSpPr>
          <a:xfrm>
            <a:off x="7575193" y="3818587"/>
            <a:ext cx="3325433" cy="523220"/>
            <a:chOff x="1374684" y="3818587"/>
            <a:chExt cx="3325433" cy="523220"/>
          </a:xfrm>
        </p:grpSpPr>
        <p:grpSp>
          <p:nvGrpSpPr>
            <p:cNvPr id="29" name="组合 28"/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>
          <a:xfrm>
            <a:off x="7575193" y="4902757"/>
            <a:ext cx="2849586" cy="523220"/>
            <a:chOff x="1374684" y="4902757"/>
            <a:chExt cx="2849586" cy="523220"/>
          </a:xfrm>
        </p:grpSpPr>
        <p:grpSp>
          <p:nvGrpSpPr>
            <p:cNvPr id="37" name="组合 36"/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/>
          <p:cNvSpPr txBox="1"/>
          <p:nvPr/>
        </p:nvSpPr>
        <p:spPr>
          <a:xfrm>
            <a:off x="3587235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  <a:endParaRPr lang="en-US" altLang="zh-CN" sz="2400"/>
          </a:p>
        </p:txBody>
      </p:sp>
      <p:sp>
        <p:nvSpPr>
          <p:cNvPr id="64" name="文本框 63"/>
          <p:cNvSpPr txBox="1"/>
          <p:nvPr/>
        </p:nvSpPr>
        <p:spPr>
          <a:xfrm>
            <a:off x="9082826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  <a:endParaRPr lang="en-US" altLang="zh-CN" sz="2400"/>
          </a:p>
        </p:txBody>
      </p:sp>
      <p:sp>
        <p:nvSpPr>
          <p:cNvPr id="46" name="矩形 45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5" y="3325255"/>
            <a:ext cx="10658831" cy="2499812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  <a:endParaRPr lang="zh-CN" altLang="en-US" sz="3200">
              <a:latin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当前地址读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），在当前地址指针指示的地址下，读取从机数据（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4" y="3110766"/>
            <a:ext cx="9313333" cy="3069351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  <a:endParaRPr lang="zh-CN" altLang="en-US" sz="3200">
              <a:latin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3500345"/>
            <a:ext cx="11537245" cy="2044234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MPU6050</a:t>
            </a:r>
            <a:r>
              <a:rPr lang="zh-CN" altLang="en-US" sz="2800"/>
              <a:t>是一个</a:t>
            </a:r>
            <a:r>
              <a:rPr lang="en-US" altLang="zh-CN" sz="2800"/>
              <a:t>6</a:t>
            </a:r>
            <a:r>
              <a:rPr lang="zh-CN" altLang="en-US" sz="2800"/>
              <a:t>轴姿态传感器，可以测量芯片自身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轴的加速度、角速度参数，通过数据融合，可进一步得到姿态角，常应用于平衡车、飞行器等需要检测自身姿态的场景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轴加速度计（</a:t>
            </a:r>
            <a:r>
              <a:rPr lang="en-US" altLang="zh-CN" sz="2800"/>
              <a:t>Accelerometer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轴陀螺仪传感器（</a:t>
            </a:r>
            <a:r>
              <a:rPr lang="en-US" altLang="zh-CN" sz="2800"/>
              <a:t>Gyroscope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轴的角速度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740" y="3792365"/>
            <a:ext cx="2730074" cy="2461679"/>
          </a:xfrm>
          <a:prstGeom prst="rect">
            <a:avLst/>
          </a:prstGeom>
        </p:spPr>
      </p:pic>
      <p:pic>
        <p:nvPicPr>
          <p:cNvPr id="2052" name="Picture 4" descr="http://mms2.baidu.com/it/u=3099661625,2866703993&amp;fm=253&amp;app=138&amp;f=JPEG&amp;fmt=auto&amp;q=75?w=500&amp;h=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89" y="3792365"/>
            <a:ext cx="3660069" cy="24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img1.gtimg.com%2Fnews%2Fpics%2Fhv1%2F146%2F88%2F2122%2F138005636.jpg&amp;refer=http%3A%2F%2Fimg1.gtimg.com&amp;app=2002&amp;size=f9999,10000&amp;q=a80&amp;n=0&amp;g=0n&amp;fmt=auto?sec=1669383053&amp;t=767d857105c35d0fc52fb412634460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1429" r="1627"/>
          <a:stretch>
            <a:fillRect/>
          </a:stretch>
        </p:blipFill>
        <p:spPr bwMode="auto">
          <a:xfrm>
            <a:off x="8029433" y="3792365"/>
            <a:ext cx="3329815" cy="246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</a:t>
            </a:r>
            <a:r>
              <a:rPr lang="en-US" altLang="zh-CN" sz="2800"/>
              <a:t>ADC</a:t>
            </a:r>
            <a:r>
              <a:rPr lang="zh-CN" altLang="en-US" sz="2800"/>
              <a:t>采集传感器的模拟信号，量化范围：</a:t>
            </a:r>
            <a:r>
              <a:rPr lang="en-US" altLang="zh-CN" sz="2800"/>
              <a:t>-32768~32767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加速度计满量程选择：</a:t>
            </a:r>
            <a:r>
              <a:rPr lang="en-US" altLang="zh-CN" sz="2800"/>
              <a:t>±2</a:t>
            </a:r>
            <a:r>
              <a:rPr lang="zh-CN" altLang="en-US" sz="2800"/>
              <a:t>、</a:t>
            </a:r>
            <a:r>
              <a:rPr lang="en-US" altLang="zh-CN" sz="2800"/>
              <a:t>±4</a:t>
            </a:r>
            <a:r>
              <a:rPr lang="zh-CN" altLang="en-US" sz="2800"/>
              <a:t>、</a:t>
            </a:r>
            <a:r>
              <a:rPr lang="en-US" altLang="zh-CN" sz="2800"/>
              <a:t>±8</a:t>
            </a:r>
            <a:r>
              <a:rPr lang="zh-CN" altLang="en-US" sz="2800"/>
              <a:t>、</a:t>
            </a:r>
            <a:r>
              <a:rPr lang="en-US" altLang="zh-CN" sz="2800"/>
              <a:t>±16</a:t>
            </a:r>
            <a:r>
              <a:rPr lang="zh-CN" altLang="en-US" sz="2800"/>
              <a:t>（</a:t>
            </a:r>
            <a:r>
              <a:rPr lang="en-US" altLang="zh-CN" sz="2800"/>
              <a:t>g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陀螺仪满量程选择：</a:t>
            </a:r>
            <a:r>
              <a:rPr lang="en-US" altLang="zh-CN" sz="2800"/>
              <a:t> ±250</a:t>
            </a:r>
            <a:r>
              <a:rPr lang="zh-CN" altLang="en-US" sz="2800"/>
              <a:t>、</a:t>
            </a:r>
            <a:r>
              <a:rPr lang="en-US" altLang="zh-CN" sz="2800"/>
              <a:t>±500</a:t>
            </a:r>
            <a:r>
              <a:rPr lang="zh-CN" altLang="en-US" sz="2800"/>
              <a:t>、</a:t>
            </a:r>
            <a:r>
              <a:rPr lang="en-US" altLang="zh-CN" sz="2800"/>
              <a:t>±1000</a:t>
            </a:r>
            <a:r>
              <a:rPr lang="zh-CN" altLang="en-US" sz="2800"/>
              <a:t>、</a:t>
            </a:r>
            <a:r>
              <a:rPr lang="en-US" altLang="zh-CN" sz="2800"/>
              <a:t>±2000</a:t>
            </a:r>
            <a:r>
              <a:rPr lang="zh-CN" altLang="en-US" sz="2800"/>
              <a:t>（</a:t>
            </a:r>
            <a:r>
              <a:rPr lang="en-US" altLang="zh-CN" sz="2800"/>
              <a:t>°/sec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可配置的数字低通滤波器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可配置的时钟源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可配置的采样分频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从机地址：</a:t>
            </a:r>
            <a:r>
              <a:rPr lang="en-US" altLang="zh-CN" sz="2800"/>
              <a:t>1101000</a:t>
            </a:r>
            <a:r>
              <a:rPr lang="zh-CN" altLang="en-US" sz="2800"/>
              <a:t>（</a:t>
            </a:r>
            <a:r>
              <a:rPr lang="en-US" altLang="zh-CN" sz="2800"/>
              <a:t>AD0=0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		1101001</a:t>
            </a:r>
            <a:r>
              <a:rPr lang="zh-CN" altLang="en-US" sz="2800"/>
              <a:t>（</a:t>
            </a:r>
            <a:r>
              <a:rPr lang="en-US" altLang="zh-CN" sz="2800"/>
              <a:t>AD0=1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0" y="1589937"/>
            <a:ext cx="6940938" cy="406579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867486" y="2510314"/>
          <a:ext cx="37592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7867"/>
                <a:gridCol w="2201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XCL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XDA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主机</a:t>
                      </a:r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AD0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从机地址最低位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中断信号输出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045" y="1067045"/>
            <a:ext cx="7204575" cy="51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Keil5 MDK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安装器件支持包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软件注册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STLINK</a:t>
            </a:r>
            <a:r>
              <a:rPr lang="zh-CN" altLang="en-US" sz="2800"/>
              <a:t>驱动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USB</a:t>
            </a:r>
            <a:r>
              <a:rPr lang="zh-CN" altLang="en-US" sz="2800"/>
              <a:t>转串口驱动</a:t>
            </a:r>
            <a:endParaRPr lang="en-US" altLang="zh-CN" sz="2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I2C</a:t>
            </a:r>
            <a:r>
              <a:rPr lang="zh-CN" altLang="en-US" sz="2800"/>
              <a:t>收发电路，可以由硬件自动执行时钟生成、起始终止条件生成、应答位收发、数据收发等功能，减轻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7</a:t>
            </a:r>
            <a:r>
              <a:rPr lang="zh-CN" altLang="en-US" sz="2800"/>
              <a:t>位</a:t>
            </a:r>
            <a:r>
              <a:rPr lang="en-US" altLang="zh-CN" sz="2800"/>
              <a:t>/10</a:t>
            </a:r>
            <a:r>
              <a:rPr lang="zh-CN" altLang="en-US" sz="2800"/>
              <a:t>位地址模式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支持不同的通讯速度，标准速度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100 kHz)</a:t>
            </a:r>
            <a:r>
              <a:rPr lang="zh-CN" altLang="en-US" sz="2800"/>
              <a:t>，快速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400 kHz)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 err="1"/>
              <a:t>SMBus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I2C</a:t>
            </a:r>
            <a:r>
              <a:rPr lang="zh-CN" altLang="en-US" sz="2800"/>
              <a:t>资源：</a:t>
            </a:r>
            <a:r>
              <a:rPr lang="en-US" altLang="zh-CN" sz="2800"/>
              <a:t>I2C1</a:t>
            </a:r>
            <a:r>
              <a:rPr lang="zh-CN" altLang="en-US" sz="2800"/>
              <a:t>、</a:t>
            </a:r>
            <a:r>
              <a:rPr lang="en-US" altLang="zh-CN" sz="2800"/>
              <a:t>I2C2</a:t>
            </a:r>
            <a:endParaRPr lang="en-US" altLang="zh-CN" sz="2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1303" y="1069573"/>
            <a:ext cx="5909394" cy="5370983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66790" y="1914173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时钟控制器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2640750" y="382864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/>
          <p:cNvSpPr/>
          <p:nvPr/>
        </p:nvSpPr>
        <p:spPr>
          <a:xfrm>
            <a:off x="4932213" y="3629378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5295809" y="450966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数据寄存器</a:t>
            </a:r>
            <a:r>
              <a:rPr lang="en-US" altLang="zh-CN"/>
              <a:t>DR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5295809" y="3788684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8759639" y="3225030"/>
            <a:ext cx="900000" cy="10243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47" name="直接箭头连接符 46"/>
          <p:cNvCxnSpPr>
            <a:stCxn id="7" idx="3"/>
          </p:cNvCxnSpPr>
          <p:nvPr/>
        </p:nvCxnSpPr>
        <p:spPr>
          <a:xfrm>
            <a:off x="7707223" y="242635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8760469" y="1899576"/>
            <a:ext cx="900000" cy="10243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67" name="直接箭头连接符 66"/>
          <p:cNvCxnSpPr>
            <a:stCxn id="54" idx="3"/>
          </p:cNvCxnSpPr>
          <p:nvPr/>
        </p:nvCxnSpPr>
        <p:spPr>
          <a:xfrm flipV="1">
            <a:off x="9660469" y="2389273"/>
            <a:ext cx="223468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46" idx="3"/>
          </p:cNvCxnSpPr>
          <p:nvPr/>
        </p:nvCxnSpPr>
        <p:spPr>
          <a:xfrm flipH="1">
            <a:off x="9659639" y="3714728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10869387" y="201994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SCL</a:t>
            </a: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0869386" y="3714727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SDA</a:t>
            </a:r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sp>
        <p:nvSpPr>
          <p:cNvPr id="2" name="箭头: 上下 1"/>
          <p:cNvSpPr/>
          <p:nvPr/>
        </p:nvSpPr>
        <p:spPr>
          <a:xfrm>
            <a:off x="6390146" y="4171995"/>
            <a:ext cx="222740" cy="337673"/>
          </a:xfrm>
          <a:prstGeom prst="up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120070" y="3511113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5120070" y="3511113"/>
            <a:ext cx="0" cy="46922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34" idx="1"/>
          </p:cNvCxnSpPr>
          <p:nvPr/>
        </p:nvCxnSpPr>
        <p:spPr>
          <a:xfrm>
            <a:off x="5120070" y="3980340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7707223" y="3980340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7" idx="3"/>
            <a:endCxn id="40" idx="1"/>
          </p:cNvCxnSpPr>
          <p:nvPr/>
        </p:nvCxnSpPr>
        <p:spPr>
          <a:xfrm>
            <a:off x="4181183" y="434083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主机发送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335" y="1212962"/>
            <a:ext cx="8647330" cy="4965202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335" y="1066704"/>
            <a:ext cx="8647329" cy="5257717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8" y="1474232"/>
            <a:ext cx="10440063" cy="18498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" y="3704915"/>
            <a:ext cx="10440063" cy="2073934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SPI</a:t>
            </a:r>
            <a:r>
              <a:rPr lang="zh-CN" altLang="en-US" sz="2800"/>
              <a:t>（</a:t>
            </a:r>
            <a:r>
              <a:rPr lang="en-US" altLang="zh-CN" sz="2800"/>
              <a:t>Serial Peripheral Interface</a:t>
            </a:r>
            <a:r>
              <a:rPr lang="zh-CN" altLang="en-US" sz="2800"/>
              <a:t>）是由</a:t>
            </a:r>
            <a:r>
              <a:rPr lang="en-US" altLang="zh-CN" sz="2800"/>
              <a:t>Motorola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四根通信线：</a:t>
            </a:r>
            <a:r>
              <a:rPr lang="en-US" altLang="zh-CN" sz="2800"/>
              <a:t>SCK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MOSI</a:t>
            </a:r>
            <a:r>
              <a:rPr lang="zh-CN" altLang="en-US" sz="2800"/>
              <a:t>（</a:t>
            </a:r>
            <a:r>
              <a:rPr lang="en-US" altLang="zh-CN" sz="2800"/>
              <a:t>Master Output Slave Input</a:t>
            </a:r>
            <a:r>
              <a:rPr lang="zh-CN" altLang="en-US" sz="2800"/>
              <a:t>）、</a:t>
            </a:r>
            <a:r>
              <a:rPr lang="en-US" altLang="zh-CN" sz="2800"/>
              <a:t>MISO</a:t>
            </a:r>
            <a:r>
              <a:rPr lang="zh-CN" altLang="en-US" sz="2800"/>
              <a:t>（</a:t>
            </a:r>
            <a:r>
              <a:rPr lang="en-US" altLang="zh-CN" sz="2800"/>
              <a:t>Master Input Slave Output</a:t>
            </a:r>
            <a:r>
              <a:rPr lang="zh-CN" altLang="en-US" sz="2800"/>
              <a:t>）、</a:t>
            </a:r>
            <a:r>
              <a:rPr lang="en-US" altLang="zh-CN" sz="2800"/>
              <a:t>SS</a:t>
            </a:r>
            <a:r>
              <a:rPr lang="zh-CN" altLang="en-US" sz="2800"/>
              <a:t>（</a:t>
            </a:r>
            <a:r>
              <a:rPr lang="en-US" altLang="zh-CN" sz="2800"/>
              <a:t>Slave Select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同步，全双工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支持总线挂载多设备（一主多从）</a:t>
            </a:r>
            <a:endParaRPr lang="en-US" altLang="zh-CN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6" y="4321676"/>
            <a:ext cx="1961467" cy="19614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4305" r="11673"/>
          <a:stretch>
            <a:fillRect/>
          </a:stretch>
        </p:blipFill>
        <p:spPr>
          <a:xfrm>
            <a:off x="6223744" y="4319988"/>
            <a:ext cx="1961467" cy="1963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20057" r="14976" b="14930"/>
          <a:stretch>
            <a:fillRect/>
          </a:stretch>
        </p:blipFill>
        <p:spPr>
          <a:xfrm>
            <a:off x="8732713" y="4319988"/>
            <a:ext cx="2100647" cy="19631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>
            <a:fillRect/>
          </a:stretch>
        </p:blipFill>
        <p:spPr>
          <a:xfrm>
            <a:off x="3714775" y="4321675"/>
            <a:ext cx="1961467" cy="1961468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SPI</a:t>
            </a:r>
            <a:r>
              <a:rPr lang="zh-CN" altLang="en-US" sz="2800"/>
              <a:t>设备的</a:t>
            </a:r>
            <a:r>
              <a:rPr lang="en-US" altLang="zh-CN" sz="2800"/>
              <a:t>SCK</a:t>
            </a:r>
            <a:r>
              <a:rPr lang="zh-CN" altLang="en-US" sz="2800"/>
              <a:t>、</a:t>
            </a:r>
            <a:r>
              <a:rPr lang="en-US" altLang="zh-CN" sz="2800"/>
              <a:t>MOSI</a:t>
            </a:r>
            <a:r>
              <a:rPr lang="zh-CN" altLang="en-US" sz="2800"/>
              <a:t>、</a:t>
            </a:r>
            <a:r>
              <a:rPr lang="en-US" altLang="zh-CN" sz="2800"/>
              <a:t>MISO</a:t>
            </a:r>
            <a:r>
              <a:rPr lang="zh-CN" altLang="en-US" sz="2800"/>
              <a:t>分别连在一起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主机另外引出多条</a:t>
            </a:r>
            <a:r>
              <a:rPr lang="en-US" altLang="zh-CN" sz="2800"/>
              <a:t>SS</a:t>
            </a:r>
            <a:r>
              <a:rPr lang="zh-CN" altLang="en-US" sz="2800"/>
              <a:t>控制线，分别接到各从机的</a:t>
            </a:r>
            <a:r>
              <a:rPr lang="en-US" altLang="zh-CN" sz="2800"/>
              <a:t>SS</a:t>
            </a:r>
            <a:r>
              <a:rPr lang="zh-CN" altLang="en-US" sz="2800"/>
              <a:t>引脚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输出引脚配置为推挽输出，输入引脚配置为浮空或上拉输入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4" y="2875566"/>
            <a:ext cx="5988592" cy="3548853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移位示意图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1" y="1643733"/>
            <a:ext cx="8976957" cy="432189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0" y="3552678"/>
            <a:ext cx="252000" cy="252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48" y="3553254"/>
            <a:ext cx="252000" cy="252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27" y="3552678"/>
            <a:ext cx="252000" cy="252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08" y="3553254"/>
            <a:ext cx="252000" cy="252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44" y="3552678"/>
            <a:ext cx="252000" cy="252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1" y="3552678"/>
            <a:ext cx="252000" cy="2520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78" y="3552678"/>
            <a:ext cx="252000" cy="2520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95" y="3552678"/>
            <a:ext cx="252000" cy="252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12" y="3552678"/>
            <a:ext cx="252000" cy="252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31" y="3552678"/>
            <a:ext cx="252000" cy="252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28" y="3553254"/>
            <a:ext cx="252000" cy="252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88" y="3553254"/>
            <a:ext cx="252000" cy="252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08" y="3553254"/>
            <a:ext cx="252000" cy="2520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68" y="3553254"/>
            <a:ext cx="252000" cy="2520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88" y="3553254"/>
            <a:ext cx="252000" cy="252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48" y="3553254"/>
            <a:ext cx="252000" cy="25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SS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SS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5" name="组合 4"/>
          <p:cNvGrpSpPr/>
          <p:nvPr/>
        </p:nvGrpSpPr>
        <p:grpSpPr>
          <a:xfrm>
            <a:off x="2377347" y="3980306"/>
            <a:ext cx="2425657" cy="523220"/>
            <a:chOff x="2220800" y="4535430"/>
            <a:chExt cx="2425657" cy="52322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6242756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  <a:endParaRPr lang="en-US" altLang="zh-CN" sz="2400"/>
          </a:p>
        </p:txBody>
      </p:sp>
      <p:grpSp>
        <p:nvGrpSpPr>
          <p:cNvPr id="11" name="组合 10"/>
          <p:cNvGrpSpPr/>
          <p:nvPr/>
        </p:nvGrpSpPr>
        <p:grpSpPr>
          <a:xfrm flipV="1">
            <a:off x="7423319" y="3980306"/>
            <a:ext cx="2810412" cy="523220"/>
            <a:chOff x="1424991" y="4535430"/>
            <a:chExt cx="2810412" cy="52322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198078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  <a:endParaRPr lang="en-US" altLang="zh-CN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/>
                <a:gridCol w="3464417"/>
                <a:gridCol w="2073498"/>
                <a:gridCol w="3580326"/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缩写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释义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Flash</a:t>
                      </a:r>
                      <a:r>
                        <a:rPr lang="zh-CN" altLang="en-US" sz="2400"/>
                        <a:t>容量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型号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小容量产品超值系列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中容量产品超值系列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大容量产品超值系列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XL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加大容量产品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大于</a:t>
                      </a:r>
                      <a:r>
                        <a:rPr lang="en-US" altLang="zh-CN" sz="2400"/>
                        <a:t>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CL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互联型产品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-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STM32F105/107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0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/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/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  <a:endParaRPr lang="en-US" altLang="zh-CN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/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/>
                <p:cNvCxnSpPr/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/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/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  <a:endParaRPr lang="en-US" altLang="zh-CN" sz="2400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/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/>
                <p:cNvCxnSpPr/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/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/>
                <p:cNvCxnSpPr/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/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/>
                <p:cNvCxnSpPr/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/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/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  <a:endParaRPr lang="en-US" altLang="zh-CN" sz="2400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/>
                  <p:cNvCxnSpPr/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/>
                  <p:cNvCxnSpPr/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/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/>
                  <p:cNvCxnSpPr/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/>
                  <p:cNvCxnSpPr/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/>
                  <p:cNvCxnSpPr/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/>
                  <p:cNvCxnSpPr/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/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/>
                <p:cNvCxnSpPr/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/>
                <p:cNvCxnSpPr/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/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/>
                  <p:cNvCxnSpPr/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/>
                  <p:cNvCxnSpPr/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/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/>
                  <p:cNvCxnSpPr/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/>
                  <p:cNvCxnSpPr/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/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  <a:endParaRPr lang="en-US" altLang="zh-CN" sz="2800"/>
              </a:p>
            </p:txBody>
          </p:sp>
        </p:grpSp>
        <p:sp>
          <p:nvSpPr>
            <p:cNvPr id="242" name="文本框 241"/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  <a:endParaRPr lang="en-US" altLang="zh-CN" sz="2400"/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  <a:endParaRPr lang="en-US" altLang="zh-CN" sz="2400"/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  <a:endParaRPr lang="en-US" altLang="zh-CN" sz="2400"/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/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  <a:endParaRPr lang="en-US" altLang="zh-CN" sz="2400"/>
              </a:p>
            </p:txBody>
          </p:sp>
          <p:grpSp>
            <p:nvGrpSpPr>
              <p:cNvPr id="214" name="组合 213"/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/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/>
                  <p:cNvCxnSpPr/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/>
                  <p:cNvCxnSpPr/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/>
                  <p:cNvCxnSpPr/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/>
                  <p:cNvCxnSpPr/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/>
                  <p:cNvCxnSpPr/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/>
                  <p:cNvCxnSpPr/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/>
                  <p:cNvCxnSpPr/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/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/>
                  <p:cNvCxnSpPr/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/>
                  <p:cNvCxnSpPr/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/>
                  <p:cNvCxnSpPr/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/>
                  <p:cNvCxnSpPr/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/>
                  <p:cNvCxnSpPr/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/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/>
                <p:cNvCxnSpPr/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/>
                <p:cNvCxnSpPr/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/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/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/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/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/>
                  <p:cNvCxnSpPr/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/>
                  <p:cNvCxnSpPr/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/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/>
                  <p:cNvCxnSpPr/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/>
                  <p:cNvCxnSpPr/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/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  <a:endParaRPr lang="en-US" altLang="zh-CN" sz="2800"/>
              </a:p>
            </p:txBody>
          </p:sp>
        </p:grpSp>
        <p:sp>
          <p:nvSpPr>
            <p:cNvPr id="245" name="文本框 244"/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  <a:endParaRPr lang="en-US" altLang="zh-CN" sz="2400"/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  <a:endParaRPr lang="en-US" altLang="zh-CN" sz="2400"/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  <a:endParaRPr lang="en-US" altLang="zh-CN" sz="2400"/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1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/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/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  <a:endParaRPr lang="en-US" altLang="zh-CN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/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/>
                <p:cNvCxnSpPr/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/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/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  <a:endParaRPr lang="en-US" altLang="zh-CN" sz="2400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/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/>
                <p:cNvCxnSpPr/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/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/>
                <p:cNvCxnSpPr/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/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/>
                <p:cNvCxnSpPr/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/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/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/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/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/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/>
                      <p:cNvCxnSpPr/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/>
                      <p:cNvCxnSpPr/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/>
                      <p:cNvCxnSpPr/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/>
                      <p:cNvCxnSpPr/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/>
                      <p:cNvCxnSpPr/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/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/>
                      <p:cNvCxnSpPr/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/>
                      <p:cNvCxnSpPr/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/>
                      <p:cNvCxnSpPr/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/>
                      <p:cNvCxnSpPr/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/>
                      <p:cNvCxnSpPr/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/>
                    <p:cNvCxnSpPr/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/>
                      <p:cNvCxnSpPr/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/>
                      <p:cNvCxnSpPr/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/>
                      <p:cNvCxnSpPr/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/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/>
                      <p:cNvCxnSpPr/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/>
                      <p:cNvCxnSpPr/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/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  <a:endParaRPr lang="en-US" altLang="zh-CN" sz="2400"/>
                </a:p>
              </p:txBody>
            </p:sp>
            <p:sp>
              <p:nvSpPr>
                <p:cNvPr id="243" name="文本框 242"/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  <a:endParaRPr lang="en-US" altLang="zh-CN" sz="2400"/>
                </a:p>
              </p:txBody>
            </p:sp>
            <p:sp>
              <p:nvSpPr>
                <p:cNvPr id="244" name="文本框 243"/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  <a:endParaRPr lang="en-US" altLang="zh-CN" sz="2400"/>
                </a:p>
              </p:txBody>
            </p:sp>
          </p:grpSp>
          <p:sp>
            <p:nvSpPr>
              <p:cNvPr id="157" name="文本框 156"/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  <a:endParaRPr lang="en-US" altLang="zh-CN" sz="2800"/>
              </a:p>
            </p:txBody>
          </p:sp>
        </p:grpSp>
        <p:sp>
          <p:nvSpPr>
            <p:cNvPr id="164" name="文本框 163"/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  <a:endParaRPr lang="en-US" altLang="zh-CN" sz="2400"/>
            </a:p>
          </p:txBody>
        </p:sp>
      </p:grpSp>
      <p:cxnSp>
        <p:nvCxnSpPr>
          <p:cNvPr id="168" name="直接连接符 167"/>
          <p:cNvCxnSpPr/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/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/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/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/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/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/>
                        <p:cNvCxnSpPr/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/>
                        <p:cNvCxnSpPr/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/>
                        <p:cNvCxnSpPr/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/>
                        <p:cNvCxnSpPr/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/>
                        <p:cNvCxnSpPr/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/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/>
                        <p:cNvCxnSpPr/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/>
                        <p:cNvCxnSpPr/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/>
                        <p:cNvCxnSpPr/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/>
                        <p:cNvCxnSpPr/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/>
                        <p:cNvCxnSpPr/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/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/>
                      <p:cNvCxnSpPr/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/>
                      <p:cNvCxnSpPr/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/>
                      <p:cNvCxnSpPr/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/>
                      <p:cNvCxnSpPr/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/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/>
                      <p:cNvCxnSpPr/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/>
                      <p:cNvCxnSpPr/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/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  <a:endParaRPr lang="en-US" altLang="zh-CN" sz="2400"/>
                  </a:p>
                </p:txBody>
              </p:sp>
              <p:sp>
                <p:nvSpPr>
                  <p:cNvPr id="115" name="文本框 114"/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  <a:endParaRPr lang="en-US" altLang="zh-CN" sz="2400"/>
                  </a:p>
                </p:txBody>
              </p:sp>
              <p:sp>
                <p:nvSpPr>
                  <p:cNvPr id="117" name="文本框 116"/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  <a:endParaRPr lang="en-US" altLang="zh-CN" sz="2400"/>
                  </a:p>
                </p:txBody>
              </p:sp>
            </p:grpSp>
            <p:sp>
              <p:nvSpPr>
                <p:cNvPr id="158" name="文本框 157"/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  <a:endParaRPr lang="en-US" altLang="zh-CN" sz="2800"/>
                </a:p>
              </p:txBody>
            </p:sp>
          </p:grpSp>
          <p:sp>
            <p:nvSpPr>
              <p:cNvPr id="166" name="文本框 165"/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  <a:endParaRPr lang="en-US" altLang="zh-CN" sz="2400"/>
              </a:p>
            </p:txBody>
          </p:sp>
        </p:grpSp>
        <p:cxnSp>
          <p:nvCxnSpPr>
            <p:cNvPr id="173" name="直接连接符 172"/>
            <p:cNvCxnSpPr/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/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/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  <a:endParaRPr lang="en-US" altLang="zh-CN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/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/>
                <p:cNvCxnSpPr/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/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/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  <a:endParaRPr lang="en-US" altLang="zh-CN" sz="2400"/>
            </a:p>
          </p:txBody>
        </p:sp>
        <p:grpSp>
          <p:nvGrpSpPr>
            <p:cNvPr id="66" name="组合 65"/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/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/>
                <p:cNvCxnSpPr/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/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/>
                <p:cNvCxnSpPr/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/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/>
                <p:cNvCxnSpPr/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/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/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  <a:endParaRPr lang="en-US" altLang="zh-CN" sz="2400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/>
                  <p:cNvCxnSpPr/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/>
                  <p:cNvCxnSpPr/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/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/>
                  <p:cNvCxnSpPr/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/>
                  <p:cNvCxnSpPr/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/>
                  <p:cNvCxnSpPr/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/>
                  <p:cNvCxnSpPr/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/>
                  <p:cNvCxnSpPr/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/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/>
                <p:cNvCxnSpPr/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/>
                <p:cNvCxnSpPr/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/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/>
                  <p:cNvCxnSpPr/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/>
                  <p:cNvCxnSpPr/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/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/>
                  <p:cNvCxnSpPr/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/>
                  <p:cNvCxnSpPr/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/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  <a:endParaRPr lang="en-US" altLang="zh-CN" sz="2800"/>
              </a:p>
            </p:txBody>
          </p:sp>
        </p:grpSp>
        <p:sp>
          <p:nvSpPr>
            <p:cNvPr id="242" name="文本框 241"/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  <a:endParaRPr lang="en-US" altLang="zh-CN" sz="2400"/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  <a:endParaRPr lang="en-US" altLang="zh-CN" sz="2400"/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  <a:endParaRPr lang="en-US" altLang="zh-CN" sz="2400"/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/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  <a:endParaRPr lang="en-US" altLang="zh-CN" sz="2400"/>
              </a:p>
            </p:txBody>
          </p:sp>
          <p:grpSp>
            <p:nvGrpSpPr>
              <p:cNvPr id="214" name="组合 213"/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/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/>
                  <p:cNvCxnSpPr/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/>
                  <p:cNvCxnSpPr/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/>
                  <p:cNvCxnSpPr/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/>
                  <p:cNvCxnSpPr/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/>
                  <p:cNvCxnSpPr/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/>
                  <p:cNvCxnSpPr/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/>
                  <p:cNvCxnSpPr/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/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/>
                  <p:cNvCxnSpPr/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/>
                  <p:cNvCxnSpPr/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/>
                  <p:cNvCxnSpPr/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/>
                  <p:cNvCxnSpPr/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/>
                  <p:cNvCxnSpPr/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/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/>
                <p:cNvCxnSpPr/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/>
                <p:cNvCxnSpPr/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/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/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/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/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/>
                  <p:cNvCxnSpPr/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/>
                  <p:cNvCxnSpPr/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/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/>
                  <p:cNvCxnSpPr/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/>
                  <p:cNvCxnSpPr/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/>
                  <p:cNvCxnSpPr/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/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  <a:endParaRPr lang="en-US" altLang="zh-CN" sz="2800"/>
              </a:p>
            </p:txBody>
          </p:sp>
        </p:grpSp>
        <p:sp>
          <p:nvSpPr>
            <p:cNvPr id="245" name="文本框 244"/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  <a:endParaRPr lang="en-US" altLang="zh-CN" sz="2400"/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  <a:endParaRPr lang="en-US" altLang="zh-CN" sz="2400"/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  <a:endParaRPr lang="en-US" altLang="zh-CN" sz="2400"/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3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/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/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  <a:endParaRPr lang="en-US" altLang="zh-CN" sz="240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/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/>
                <p:cNvCxnSpPr/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/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/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  <a:endParaRPr lang="en-US" altLang="zh-CN" sz="2400"/>
            </a:p>
          </p:txBody>
        </p:sp>
        <p:grpSp>
          <p:nvGrpSpPr>
            <p:cNvPr id="66" name="组合 65"/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/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/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/>
                <p:cNvCxnSpPr/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/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/>
                <p:cNvCxnSpPr/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/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/>
                <p:cNvCxnSpPr/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/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  <a:endParaRPr lang="en-US" altLang="zh-CN" sz="2800"/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/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/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/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/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/>
                      <p:cNvCxnSpPr/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/>
                      <p:cNvCxnSpPr/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/>
                      <p:cNvCxnSpPr/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/>
                      <p:cNvCxnSpPr/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/>
                      <p:cNvCxnSpPr/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/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/>
                      <p:cNvCxnSpPr/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/>
                      <p:cNvCxnSpPr/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/>
                      <p:cNvCxnSpPr/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/>
                      <p:cNvCxnSpPr/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/>
                      <p:cNvCxnSpPr/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/>
                    <p:cNvCxnSpPr/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/>
                      <p:cNvCxnSpPr/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/>
                      <p:cNvCxnSpPr/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/>
                      <p:cNvCxnSpPr/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/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/>
                      <p:cNvCxnSpPr/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/>
                      <p:cNvCxnSpPr/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/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  <a:endParaRPr lang="en-US" altLang="zh-CN" sz="2400"/>
                </a:p>
              </p:txBody>
            </p:sp>
            <p:sp>
              <p:nvSpPr>
                <p:cNvPr id="243" name="文本框 242"/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  <a:endParaRPr lang="en-US" altLang="zh-CN" sz="2400"/>
                </a:p>
              </p:txBody>
            </p:sp>
            <p:sp>
              <p:nvSpPr>
                <p:cNvPr id="244" name="文本框 243"/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  <a:endParaRPr lang="en-US" altLang="zh-CN" sz="2400"/>
                </a:p>
              </p:txBody>
            </p:sp>
          </p:grpSp>
          <p:sp>
            <p:nvSpPr>
              <p:cNvPr id="157" name="文本框 156"/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  <a:endParaRPr lang="en-US" altLang="zh-CN" sz="2800"/>
              </a:p>
            </p:txBody>
          </p:sp>
        </p:grpSp>
        <p:sp>
          <p:nvSpPr>
            <p:cNvPr id="164" name="文本框 163"/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  <a:endParaRPr lang="en-US" altLang="zh-CN" sz="2400"/>
            </a:p>
          </p:txBody>
        </p:sp>
      </p:grpSp>
      <p:cxnSp>
        <p:nvCxnSpPr>
          <p:cNvPr id="168" name="直接连接符 167"/>
          <p:cNvCxnSpPr/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/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/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/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/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/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/>
                        <p:cNvCxnSpPr/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/>
                        <p:cNvCxnSpPr/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/>
                        <p:cNvCxnSpPr/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/>
                        <p:cNvCxnSpPr/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/>
                        <p:cNvCxnSpPr/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/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/>
                        <p:cNvCxnSpPr/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/>
                        <p:cNvCxnSpPr/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/>
                        <p:cNvCxnSpPr/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/>
                        <p:cNvCxnSpPr/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/>
                        <p:cNvCxnSpPr/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/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/>
                      <p:cNvCxnSpPr/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/>
                      <p:cNvCxnSpPr/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/>
                      <p:cNvCxnSpPr/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/>
                      <p:cNvCxnSpPr/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/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/>
                      <p:cNvCxnSpPr/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/>
                      <p:cNvCxnSpPr/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/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  <a:endParaRPr lang="en-US" altLang="zh-CN" sz="2400"/>
                  </a:p>
                </p:txBody>
              </p:sp>
              <p:sp>
                <p:nvSpPr>
                  <p:cNvPr id="115" name="文本框 114"/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  <a:endParaRPr lang="en-US" altLang="zh-CN" sz="2400"/>
                  </a:p>
                </p:txBody>
              </p:sp>
              <p:sp>
                <p:nvSpPr>
                  <p:cNvPr id="117" name="文本框 116"/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  <a:endParaRPr lang="en-US" altLang="zh-CN" sz="2400"/>
                  </a:p>
                </p:txBody>
              </p:sp>
            </p:grpSp>
            <p:sp>
              <p:nvSpPr>
                <p:cNvPr id="158" name="文本框 157"/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  <a:endParaRPr lang="en-US" altLang="zh-CN" sz="2800"/>
                </a:p>
              </p:txBody>
            </p:sp>
          </p:grpSp>
          <p:sp>
            <p:nvSpPr>
              <p:cNvPr id="166" name="文本框 165"/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  <a:endParaRPr lang="en-US" altLang="zh-CN" sz="2400"/>
              </a:p>
            </p:txBody>
          </p:sp>
        </p:grpSp>
        <p:cxnSp>
          <p:nvCxnSpPr>
            <p:cNvPr id="173" name="直接连接符 172"/>
            <p:cNvCxnSpPr/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46" y="2695118"/>
            <a:ext cx="5081707" cy="37604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发送指令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指定的设备，发送指令（</a:t>
            </a:r>
            <a:r>
              <a:rPr lang="en-US" altLang="zh-CN" sz="2800"/>
              <a:t>0x06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1"/>
            <a:ext cx="11520000" cy="21355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指定的设备，发送写指令（</a:t>
            </a:r>
            <a:r>
              <a:rPr lang="en-US" altLang="zh-CN" sz="2800"/>
              <a:t>0x02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2"/>
            <a:ext cx="11520000" cy="2135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指定的设备，发送读指令（</a:t>
            </a:r>
            <a:r>
              <a:rPr lang="en-US" altLang="zh-CN" sz="2800"/>
              <a:t>0x03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W25Qxx</a:t>
            </a:r>
            <a:r>
              <a:rPr lang="zh-CN" altLang="en-US" sz="2800"/>
              <a:t>系列是一种低成本、小型化、使用简单的非易失性存储器，常应用于数据存储、字库存储、固件程序存储等场景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存储介质：</a:t>
            </a:r>
            <a:r>
              <a:rPr lang="en-US" altLang="zh-CN" sz="2800"/>
              <a:t>Nor Flash</a:t>
            </a:r>
            <a:r>
              <a:rPr lang="zh-CN" altLang="en-US" sz="2800"/>
              <a:t>（闪存）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80MHz / 160MHz (Dual SPI) / 320MHz</a:t>
            </a:r>
            <a:r>
              <a:rPr lang="zh-CN" altLang="en-US" sz="2800"/>
              <a:t> </a:t>
            </a:r>
            <a:r>
              <a:rPr lang="en-US" altLang="zh-CN" sz="2800"/>
              <a:t>(Quad SPI)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存储容量（</a:t>
            </a:r>
            <a:r>
              <a:rPr lang="en-US" altLang="zh-CN" sz="2800"/>
              <a:t>24</a:t>
            </a:r>
            <a:r>
              <a:rPr lang="zh-CN" altLang="en-US" sz="2800"/>
              <a:t>位地址）：</a:t>
            </a:r>
            <a:endParaRPr lang="en-US" altLang="zh-CN" sz="2800"/>
          </a:p>
          <a:p>
            <a:r>
              <a:rPr lang="en-US" altLang="zh-CN" sz="2800"/>
              <a:t>	W25Q40</a:t>
            </a:r>
            <a:r>
              <a:rPr lang="zh-CN" altLang="en-US" sz="2800"/>
              <a:t>：</a:t>
            </a:r>
            <a:r>
              <a:rPr lang="en-US" altLang="zh-CN" sz="2800"/>
              <a:t>	  4Mbit / 512KByte</a:t>
            </a:r>
            <a:endParaRPr lang="en-US" altLang="zh-CN" sz="2800"/>
          </a:p>
          <a:p>
            <a:r>
              <a:rPr lang="en-US" altLang="zh-CN" sz="2800"/>
              <a:t>	W25Q80</a:t>
            </a:r>
            <a:r>
              <a:rPr lang="zh-CN" altLang="en-US" sz="2800"/>
              <a:t>：</a:t>
            </a:r>
            <a:r>
              <a:rPr lang="en-US" altLang="zh-CN" sz="2800"/>
              <a:t>	  8Mbit / 1MByte</a:t>
            </a:r>
            <a:endParaRPr lang="en-US" altLang="zh-CN" sz="2800"/>
          </a:p>
          <a:p>
            <a:r>
              <a:rPr lang="en-US" altLang="zh-CN" sz="2800"/>
              <a:t>	W25Q16</a:t>
            </a:r>
            <a:r>
              <a:rPr lang="zh-CN" altLang="en-US" sz="2800"/>
              <a:t>：</a:t>
            </a:r>
            <a:r>
              <a:rPr lang="en-US" altLang="zh-CN" sz="2800"/>
              <a:t>	  16Mbit / 2MByte</a:t>
            </a:r>
            <a:endParaRPr lang="en-US" altLang="zh-CN" sz="2800"/>
          </a:p>
          <a:p>
            <a:r>
              <a:rPr lang="en-US" altLang="zh-CN" sz="2800"/>
              <a:t>	W25Q32</a:t>
            </a:r>
            <a:r>
              <a:rPr lang="zh-CN" altLang="en-US" sz="2800"/>
              <a:t>：</a:t>
            </a:r>
            <a:r>
              <a:rPr lang="en-US" altLang="zh-CN" sz="2800"/>
              <a:t>	  32Mbit / 4MByte</a:t>
            </a:r>
            <a:endParaRPr lang="en-US" altLang="zh-CN" sz="2800"/>
          </a:p>
          <a:p>
            <a:r>
              <a:rPr lang="en-US" altLang="zh-CN" sz="2800"/>
              <a:t>	W25Q64</a:t>
            </a:r>
            <a:r>
              <a:rPr lang="zh-CN" altLang="en-US" sz="2800"/>
              <a:t>：</a:t>
            </a:r>
            <a:r>
              <a:rPr lang="en-US" altLang="zh-CN" sz="2800"/>
              <a:t>	  64Mbit / 8MByte</a:t>
            </a:r>
            <a:endParaRPr lang="en-US" altLang="zh-CN" sz="2800"/>
          </a:p>
          <a:p>
            <a:r>
              <a:rPr lang="en-US" altLang="zh-CN" sz="2800"/>
              <a:t>	W25Q128</a:t>
            </a:r>
            <a:r>
              <a:rPr lang="zh-CN" altLang="en-US" sz="2800"/>
              <a:t>：</a:t>
            </a:r>
            <a:r>
              <a:rPr lang="en-US" altLang="zh-CN" sz="2800"/>
              <a:t>  128Mbit / 16MByte</a:t>
            </a:r>
            <a:endParaRPr lang="en-US" altLang="zh-CN" sz="2800"/>
          </a:p>
          <a:p>
            <a:r>
              <a:rPr lang="en-US" altLang="zh-CN" sz="2800"/>
              <a:t>	W25Q256</a:t>
            </a:r>
            <a:r>
              <a:rPr lang="zh-CN" altLang="en-US" sz="2800"/>
              <a:t>：</a:t>
            </a:r>
            <a:r>
              <a:rPr lang="en-US" altLang="zh-CN" sz="2800"/>
              <a:t>  256Mbit / 32MByte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90" y="3465775"/>
            <a:ext cx="2852530" cy="285253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960" y="1515023"/>
            <a:ext cx="5595985" cy="3827954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944141" y="2950912"/>
          <a:ext cx="460989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3349"/>
                <a:gridCol w="28165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电源（</a:t>
                      </a:r>
                      <a:r>
                        <a:rPr lang="en-US" altLang="zh-CN"/>
                        <a:t>2.7~3.6V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CS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SS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片选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CLK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SCK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时钟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DI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MOSI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主机输出从机输入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DO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MISO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主机输入从机输出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WP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/>
                        <a:t>写保护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HOLD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/>
                        <a:t>数据保持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140" y="625998"/>
            <a:ext cx="4609101" cy="196470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8481" y="993913"/>
            <a:ext cx="4975037" cy="5470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建立工程文件夹，</a:t>
            </a:r>
            <a:r>
              <a:rPr lang="en-US" altLang="zh-CN" sz="2800"/>
              <a:t>Keil</a:t>
            </a:r>
            <a:r>
              <a:rPr lang="zh-CN" altLang="en-US" sz="2800"/>
              <a:t>中新建工程，选择型号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工程文件夹里建立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等文件夹，复制固件库里面的文件到工程文件夹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工程里对应建立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等同名称的分组，然后将文件夹内的文件添加到工程分组里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Include Paths</a:t>
            </a:r>
            <a:r>
              <a:rPr lang="zh-CN" altLang="en-US" sz="2800"/>
              <a:t>内声明所有包含头文件的文件夹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Define</a:t>
            </a:r>
            <a:r>
              <a:rPr lang="zh-CN" altLang="en-US" sz="2800"/>
              <a:t>内定义</a:t>
            </a:r>
            <a:r>
              <a:rPr lang="en-US" altLang="zh-CN" sz="2800"/>
              <a:t>USE_STDPERIPH_DRIVER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Debug</a:t>
            </a:r>
            <a:r>
              <a:rPr lang="zh-CN" altLang="en-US" sz="2800"/>
              <a:t>，下拉列表选择对应调试器，</a:t>
            </a:r>
            <a:r>
              <a:rPr lang="en-US" altLang="zh-CN" sz="2800"/>
              <a:t>Settings</a:t>
            </a:r>
            <a:r>
              <a:rPr lang="zh-CN" altLang="en-US" sz="2800"/>
              <a:t>，</a:t>
            </a:r>
            <a:r>
              <a:rPr lang="en-US" altLang="zh-CN" sz="2800"/>
              <a:t>Flash Download</a:t>
            </a:r>
            <a:r>
              <a:rPr lang="zh-CN" altLang="en-US" sz="2800"/>
              <a:t>里勾选</a:t>
            </a:r>
            <a:r>
              <a:rPr lang="en-US" altLang="zh-CN" sz="2800"/>
              <a:t>Reset and Run</a:t>
            </a:r>
            <a:endParaRPr lang="en-US" altLang="zh-CN" sz="28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Flash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写入操作时：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写入操作前，必须先进行写使能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每个数据位只能由</a:t>
            </a:r>
            <a:r>
              <a:rPr lang="en-US" altLang="zh-CN" sz="2800"/>
              <a:t>1</a:t>
            </a:r>
            <a:r>
              <a:rPr lang="zh-CN" altLang="en-US" sz="2800"/>
              <a:t>改写为</a:t>
            </a:r>
            <a:r>
              <a:rPr lang="en-US" altLang="zh-CN" sz="2800"/>
              <a:t>0</a:t>
            </a:r>
            <a:r>
              <a:rPr lang="zh-CN" altLang="en-US" sz="2800"/>
              <a:t>，不能由</a:t>
            </a:r>
            <a:r>
              <a:rPr lang="en-US" altLang="zh-CN" sz="2800"/>
              <a:t>0</a:t>
            </a:r>
            <a:r>
              <a:rPr lang="zh-CN" altLang="en-US" sz="2800"/>
              <a:t>改写为</a:t>
            </a:r>
            <a:r>
              <a:rPr lang="en-US" altLang="zh-CN" sz="2800"/>
              <a:t>1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写入数据前必须先擦除，擦除后，所有数据位变为</a:t>
            </a:r>
            <a:r>
              <a:rPr lang="en-US" altLang="zh-CN" sz="2800"/>
              <a:t>1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擦除必须按最小擦除单元进行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连续写入多字节时，最多写入一页的数据，超过页尾位置的数据，会回到页首覆盖写入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写入操作结束后，芯片进入忙状态，不响应新的读写操作</a:t>
            </a:r>
            <a:endParaRPr lang="en-US" altLang="zh-CN" sz="2800"/>
          </a:p>
          <a:p>
            <a:r>
              <a:rPr lang="zh-CN" altLang="en-US" sz="2800"/>
              <a:t>读取操作时：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直接调用读取时序，无需使能，无需额外操作，没有页的限制，读取操作结束后不会进入忙状态，但不能在忙状态时读取</a:t>
            </a:r>
            <a:endParaRPr lang="en-US" altLang="zh-CN" sz="28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  <a:endParaRPr lang="en-US" altLang="zh-CN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startup_xx.s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复位中断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system_xx.c / .h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main.c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stm32f10x_it.c / .h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stm32f10x.h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core_cm3.c / .h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外设寄存器描述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内核寄存器描述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其他用户文件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misc.c / .h</a:t>
            </a:r>
            <a:endParaRPr lang="en-US" altLang="zh-CN"/>
          </a:p>
          <a:p>
            <a:pPr algn="ctr"/>
            <a:r>
              <a:rPr lang="en-US" altLang="zh-CN"/>
              <a:t>stm32f10x_adc.c / .h</a:t>
            </a:r>
            <a:endParaRPr lang="en-US" altLang="zh-CN"/>
          </a:p>
          <a:p>
            <a:pPr algn="ctr"/>
            <a:r>
              <a:rPr lang="en-US" altLang="zh-CN"/>
              <a:t>……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stm32f10x_conf.h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库函数配置</a:t>
            </a:r>
            <a:endParaRPr lang="zh-CN" altLang="en-US"/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GPIO</a:t>
            </a:r>
            <a:r>
              <a:rPr lang="zh-CN" altLang="en-US" sz="2800"/>
              <a:t>（</a:t>
            </a:r>
            <a:r>
              <a:rPr lang="en-US" altLang="zh-CN" sz="2800"/>
              <a:t>General Purpose Input Output</a:t>
            </a:r>
            <a:r>
              <a:rPr lang="zh-CN" altLang="en-US" sz="2800"/>
              <a:t>）通用输入输出口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8</a:t>
            </a:r>
            <a:r>
              <a:rPr lang="zh-CN" altLang="en-US" sz="2800"/>
              <a:t>种输入输出模式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引脚电平：</a:t>
            </a:r>
            <a:r>
              <a:rPr lang="en-US" altLang="zh-CN" sz="2800"/>
              <a:t>0V~3.3V</a:t>
            </a:r>
            <a:r>
              <a:rPr lang="zh-CN" altLang="en-US" sz="2800"/>
              <a:t>，部分引脚可容忍</a:t>
            </a:r>
            <a:r>
              <a:rPr lang="en-US" altLang="zh-CN" sz="2800"/>
              <a:t>5V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输出模式下可控制端口输出高低电平，用以驱动</a:t>
            </a:r>
            <a:r>
              <a:rPr lang="en-US" altLang="zh-CN" sz="2800"/>
              <a:t>LED</a:t>
            </a:r>
            <a:r>
              <a:rPr lang="zh-CN" altLang="en-US" sz="2800"/>
              <a:t>、控制蜂鸣器、模拟通信协议输出时序等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输入模式下可读取端口的高低电平或电压，用于读取按键输入、外接模块电平信号输入、</a:t>
            </a:r>
            <a:r>
              <a:rPr lang="en-US" altLang="zh-CN" sz="2800"/>
              <a:t>ADC</a:t>
            </a:r>
            <a:r>
              <a:rPr lang="zh-CN" altLang="en-US" sz="2800"/>
              <a:t>电压采集、模拟通信协议接收数据等</a:t>
            </a:r>
            <a:endParaRPr lang="en-US" altLang="zh-CN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GPIOA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PA0</a:t>
            </a:r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</a:t>
            </a:r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PA2</a:t>
            </a:r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PA15</a:t>
            </a:r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  <a:endParaRPr lang="en-US" altLang="zh-CN" sz="2000"/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/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  <a:endParaRPr lang="en-US" altLang="zh-CN" sz="2000"/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  <a:endParaRPr lang="en-US" altLang="zh-CN" sz="2000"/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GPIOB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  <a:endParaRPr lang="zh-CN" altLang="en-US"/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  <a:endParaRPr lang="zh-CN" altLang="en-US"/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PB0</a:t>
            </a:r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</a:t>
            </a:r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PB2</a:t>
            </a:r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PB15</a:t>
            </a:r>
            <a:endParaRPr lang="zh-CN" altLang="en-US"/>
          </a:p>
        </p:txBody>
      </p:sp>
      <p:sp>
        <p:nvSpPr>
          <p:cNvPr id="172" name="文本框 171"/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  <a:endParaRPr lang="en-US" altLang="zh-CN" sz="2000"/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/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  <a:endParaRPr lang="en-US" altLang="zh-CN" sz="2000"/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/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  <a:endParaRPr lang="en-US" altLang="zh-CN" sz="2000"/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/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  <a:endParaRPr lang="en-US" altLang="zh-CN" sz="2400"/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APB2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>
            <a:fillRect/>
          </a:stretch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/>
                <a:gridCol w="1862254"/>
                <a:gridCol w="6707999"/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模式名称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性质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特征</a:t>
                      </a:r>
                      <a:endParaRPr lang="zh-CN" altLang="en-US" sz="18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浮空输入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可读取引脚电平，若引脚悬空，则电平不确定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上拉输入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数字输入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可读取引脚电平，内部连接上拉电阻，悬空时默认高电平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下拉输入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可读取引脚电平，内部连接下拉电阻，悬空时默认低电平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r>
                        <a:rPr lang="zh-CN" altLang="en-US" sz="2000"/>
                        <a:t>无效，引脚直接接入内部</a:t>
                      </a:r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开漏输出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可输出引脚电平，高电平为高阻态，低电平接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推挽输出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可输出引脚电平，高电平接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复用开漏输出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由片上外设控制，高电平为高阻态，低电平接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复用推挽输出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由片上外设控制，高电平接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通过配置</a:t>
            </a:r>
            <a:r>
              <a:rPr lang="en-US" altLang="zh-CN" sz="2800"/>
              <a:t>GPIO</a:t>
            </a:r>
            <a:r>
              <a:rPr lang="zh-CN" altLang="en-US" sz="2800"/>
              <a:t>的端口配置寄存器，端口可以配置成以下</a:t>
            </a:r>
            <a:r>
              <a:rPr lang="en-US" altLang="zh-CN" sz="2800"/>
              <a:t>8</a:t>
            </a:r>
            <a:r>
              <a:rPr lang="zh-CN" altLang="en-US" sz="2800"/>
              <a:t>种模式</a:t>
            </a:r>
            <a:endParaRPr lang="en-US" altLang="zh-CN"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>
                <a:latin typeface="等线" panose="02010600030101010101" pitchFamily="2" charset="-122"/>
              </a:rPr>
              <a:t>拉输入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复用开漏</a:t>
            </a:r>
            <a:r>
              <a:rPr lang="en-US" altLang="zh-CN" sz="3200">
                <a:latin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</a:rPr>
              <a:t>推挽输出</a:t>
            </a:r>
            <a:endParaRPr lang="zh-CN" altLang="en-US" sz="3200">
              <a:latin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LED</a:t>
            </a:r>
            <a:r>
              <a:rPr lang="zh-CN" altLang="en-US" sz="2800"/>
              <a:t>：</a:t>
            </a:r>
            <a:r>
              <a:rPr lang="zh-CN" altLang="en-US" sz="280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有源蜂鸣器：内部自带振荡源，将正负极接上直流电压即可持续发声，频率固定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无源蜂鸣器：内部不带振荡源，需要控制器提供振荡脉冲才可发声，调整提供振荡脉冲的频率，可发出不同频率的声音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>
            <a:fillRect/>
          </a:stretch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  <a:endParaRPr lang="en-US" altLang="zh-CN" sz="28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>
            <a:fillRect/>
          </a:stretch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>
            <a:fillRect/>
          </a:stretch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2275"/>
          <a:stretch>
            <a:fillRect/>
          </a:stretch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r="9894"/>
          <a:stretch>
            <a:fillRect/>
          </a:stretch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l="3534" t="4621" b="4430"/>
          <a:stretch>
            <a:fillRect/>
          </a:stretch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/>
                <a:gridCol w="828177"/>
                <a:gridCol w="3446673"/>
                <a:gridCol w="1760946"/>
                <a:gridCol w="1572322"/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#define</a:t>
            </a:r>
            <a:endParaRPr lang="en-US" altLang="zh-CN" sz="28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用途：用一个字符串代替一个数字，便于理解，防止出错；提取程序中经常出现的参数，便于快速修改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定义宏定义：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#define ABC 12345</a:t>
            </a:r>
            <a:endParaRPr lang="en-US" altLang="zh-CN" sz="28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引用宏定义：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int a = ABC;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int a = 12345;</a:t>
            </a:r>
            <a:endParaRPr lang="en-US" altLang="zh-CN" sz="28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endParaRPr lang="en-US" altLang="zh-CN" sz="28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用途：将一个比较长的变量类型名换个名字，便于使用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typedef unsigned char uint8_t;</a:t>
            </a:r>
            <a:endParaRPr lang="en-US" altLang="zh-CN" sz="28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>
                <a:latin typeface="Consolas" panose="020B0609020204030204" pitchFamily="49" charset="0"/>
              </a:rPr>
              <a:t>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a;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a;</a:t>
            </a:r>
            <a:endParaRPr lang="en-US" altLang="zh-CN" sz="28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struct</a:t>
            </a:r>
            <a:endParaRPr lang="en-US" altLang="zh-CN" sz="28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用途：数据打包，不同类型变量的集合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定义结构体变量：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zh-CN" altLang="en-US" sz="2800"/>
              <a:t>因为结构体变量类型较长，所以通常用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引用结构体成员：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zh-CN" altLang="en-US" sz="280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/>
              <a:t>	//</a:t>
            </a:r>
            <a:r>
              <a:rPr lang="en-US" altLang="zh-CN" sz="2800">
                <a:latin typeface="Consolas" panose="020B0609020204030204" pitchFamily="49" charset="0"/>
              </a:rPr>
              <a:t>pStructName</a:t>
            </a:r>
            <a:r>
              <a:rPr lang="zh-CN" altLang="en-US" sz="280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  <a:endParaRPr lang="en-US" altLang="zh-CN" sz="28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enum</a:t>
            </a:r>
            <a:endParaRPr lang="en-US" altLang="zh-CN" sz="280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用途：定义一个取值受限制的整型变量，用于限制变量取值范围；宏定义的集合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定义枚举变量：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= 0, TRUE = 1} EnumName;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zh-CN" altLang="en-US" sz="2800"/>
              <a:t>因为枚举变量类型较长，所以通常用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引用枚举成员：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FALSE;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400">
                <a:latin typeface="Consolas" panose="020B0609020204030204" pitchFamily="49" charset="0"/>
              </a:rPr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TRUE;</a:t>
            </a:r>
            <a:endParaRPr lang="en-US" altLang="zh-CN" sz="280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>
            <a:fillRect/>
          </a:stretch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>
            <a:fillRect/>
          </a:stretch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>
            <a:fillRect/>
          </a:stretch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>
            <a:fillRect/>
          </a:stretch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3355" t="-80" r="7911" b="2177"/>
          <a:stretch>
            <a:fillRect/>
          </a:stretch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/>
                <a:gridCol w="4464808"/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  <a:gridCol w="265806"/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>
            <a:fillRect/>
          </a:stretch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/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/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912"/>
          <a:stretch>
            <a:fillRect/>
          </a:stretch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216" t="1613" r="1697"/>
          <a:stretch>
            <a:fillRect/>
          </a:stretch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476" t="-134" r="408" b="90"/>
          <a:stretch>
            <a:fillRect/>
          </a:stretch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1047" t="3746" r="990"/>
          <a:stretch>
            <a:fillRect/>
          </a:stretch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  <a:endParaRPr lang="en-US" altLang="zh-CN" sz="2400"/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  <a:endParaRPr lang="en-US" altLang="zh-CN" sz="2400"/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/>
                <a:gridCol w="3600000"/>
                <a:gridCol w="3600000"/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  <a:endParaRPr lang="zh-CN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  <a:endParaRPr lang="zh-CN" altLang="en-US" sz="18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  <a:endParaRPr lang="en-US" altLang="zh-CN"/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  <a:endParaRPr lang="en-US" altLang="zh-CN" sz="2400"/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  <a:endParaRPr lang="en-US" altLang="zh-CN"/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  <a:endParaRPr lang="en-US" altLang="zh-CN"/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  <a:endParaRPr lang="en-US" altLang="zh-CN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  <a:endParaRPr lang="en-US" altLang="zh-CN"/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  <a:endParaRPr lang="en-US" altLang="zh-CN"/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  <a:endParaRPr lang="en-US" altLang="zh-CN"/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  <a:endParaRPr lang="en-US" altLang="zh-CN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  <a:endParaRPr lang="en-US" altLang="zh-CN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  <a:endParaRPr lang="en-US" altLang="zh-CN"/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  <a:endParaRPr lang="en-US" altLang="zh-CN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  <a:endParaRPr lang="en-US" altLang="zh-CN"/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  <a:endParaRPr lang="en-US" altLang="zh-CN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  <a:endParaRPr lang="en-US" altLang="zh-CN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  <a:endParaRPr lang="en-US" altLang="zh-CN"/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  <a:endParaRPr lang="en-US" altLang="zh-CN"/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en-US" altLang="zh-CN"/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  <a:endParaRPr lang="en-US" altLang="zh-CN"/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  <a:endParaRPr lang="en-US" altLang="zh-CN"/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>
            <a:fillRect/>
          </a:stretch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5911" t="11880" r="5452"/>
          <a:stretch>
            <a:fillRect/>
          </a:stretch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>
            <a:fillRect/>
          </a:stretch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  <a:endParaRPr lang="en-US" altLang="zh-CN" sz="2800"/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/>
                <a:gridCol w="1806222"/>
                <a:gridCol w="901919"/>
                <a:gridCol w="6581422"/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  <a:endParaRPr lang="zh-CN" altLang="en-US" sz="20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  <a:endParaRPr lang="en-US" altLang="zh-CN"/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  <a:endParaRPr lang="en-US" altLang="zh-CN"/>
          </a:p>
          <a:p>
            <a:pPr algn="ctr"/>
            <a:r>
              <a:rPr lang="zh-CN" altLang="en-US"/>
              <a:t>外部时钟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  <a:endParaRPr lang="en-US" altLang="zh-CN"/>
          </a:p>
          <a:p>
            <a:pPr algn="ctr"/>
            <a:r>
              <a:rPr lang="zh-CN" altLang="en-US"/>
              <a:t>其他定时器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  <a:endParaRPr lang="en-US" altLang="zh-CN"/>
          </a:p>
          <a:p>
            <a:pPr algn="ctr"/>
            <a:r>
              <a:rPr lang="zh-CN" altLang="en-US"/>
              <a:t>捕获通道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  <a:endParaRPr lang="en-US" altLang="zh-CN"/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/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/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  <a:endParaRPr lang="en-US" altLang="zh-CN"/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/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/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/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  <a:endParaRPr lang="en-US" altLang="zh-CN" sz="2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  <a:endParaRPr lang="en-US" altLang="zh-CN" sz="2800"/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  <a:endParaRPr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  <a:endParaRPr lang="en-US" altLang="zh-CN"/>
          </a:p>
          <a:p>
            <a:pPr algn="ctr"/>
            <a:r>
              <a:rPr lang="en-US" altLang="zh-CN"/>
              <a:t>Cortex-M</a:t>
            </a:r>
            <a:endParaRPr lang="en-US" altLang="zh-CN"/>
          </a:p>
          <a:p>
            <a:pPr algn="ctr"/>
            <a:r>
              <a:rPr lang="zh-CN" altLang="en-US"/>
              <a:t>内核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  <a:endParaRPr lang="en-US" altLang="zh-CN"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>
            <a:fillRect/>
          </a:stretch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/>
                <a:gridCol w="8534400"/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强制为有效电平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  <a:endParaRPr lang="en-US" altLang="zh-CN"/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  <a:endParaRPr lang="en-US" altLang="zh-CN"/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  <a:endParaRPr lang="en-US" altLang="zh-CN"/>
          </a:p>
        </p:txBody>
      </p:sp>
      <p:sp>
        <p:nvSpPr>
          <p:cNvPr id="29" name="箭头: 上下 28"/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  <a:endParaRPr lang="en-US" altLang="zh-CN"/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41" name="箭头: 上下 40"/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/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cxnSp>
        <p:nvCxnSpPr>
          <p:cNvPr id="55" name="直接箭头连接符 54"/>
          <p:cNvCxnSpPr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/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/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/>
              <p:cNvCxnSpPr/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/>
              <p:cNvCxnSpPr/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/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/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/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/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/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  <a:endParaRPr lang="en-US" altLang="zh-CN" sz="2800"/>
          </a:p>
        </p:txBody>
      </p:sp>
      <p:grpSp>
        <p:nvGrpSpPr>
          <p:cNvPr id="5" name="组合 4"/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/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系列：主流系列</a:t>
            </a:r>
            <a:r>
              <a:rPr lang="en-US" altLang="zh-CN" sz="2800"/>
              <a:t>STM32F1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内核：</a:t>
            </a:r>
            <a:r>
              <a:rPr lang="en-US" altLang="zh-CN" sz="2800"/>
              <a:t>ARM Cortex-M3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主频：</a:t>
            </a:r>
            <a:r>
              <a:rPr lang="en-US" altLang="zh-CN" sz="2800"/>
              <a:t>72MHz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RAM</a:t>
            </a:r>
            <a:r>
              <a:rPr lang="zh-CN" altLang="en-US" sz="2800"/>
              <a:t>：</a:t>
            </a:r>
            <a:r>
              <a:rPr lang="en-US" altLang="zh-CN" sz="2800"/>
              <a:t>20K</a:t>
            </a:r>
            <a:r>
              <a:rPr lang="zh-CN" altLang="en-US" sz="2800"/>
              <a:t>（</a:t>
            </a:r>
            <a:r>
              <a:rPr lang="en-US" altLang="zh-CN" sz="2800"/>
              <a:t>SRAM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ROM</a:t>
            </a:r>
            <a:r>
              <a:rPr lang="zh-CN" altLang="en-US" sz="2800"/>
              <a:t>：</a:t>
            </a:r>
            <a:r>
              <a:rPr lang="en-US" altLang="zh-CN" sz="2800"/>
              <a:t>64K</a:t>
            </a:r>
            <a:r>
              <a:rPr lang="zh-CN" altLang="en-US" sz="2800"/>
              <a:t>（</a:t>
            </a:r>
            <a:r>
              <a:rPr lang="en-US" altLang="zh-CN" sz="2800"/>
              <a:t>Flash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2.0~3.6V</a:t>
            </a:r>
            <a:r>
              <a:rPr lang="zh-CN" altLang="en-US" sz="2800"/>
              <a:t>（标准</a:t>
            </a:r>
            <a:r>
              <a:rPr lang="en-US" altLang="zh-CN" sz="2800"/>
              <a:t>3.3V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封装：</a:t>
            </a:r>
            <a:r>
              <a:rPr lang="en-US" altLang="zh-CN" sz="2800"/>
              <a:t>LQFP48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>
            <a:fillRect/>
          </a:stretch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  <a:endParaRPr lang="en-US" altLang="zh-CN" sz="2800"/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>
            <a:fillRect/>
          </a:stretch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>
            <a:fillRect/>
          </a:stretch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Picture 8" descr="http://mms2.baidu.com/it/u=4164892371,999549868&amp;fm=253&amp;app=138&amp;f=JPEG&amp;fmt=auto&amp;q=75?w=500&amp;h=18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IC</a:t>
            </a:r>
            <a:r>
              <a:rPr lang="zh-CN" altLang="en-US" sz="2800"/>
              <a:t>（</a:t>
            </a:r>
            <a:r>
              <a:rPr lang="en-US" altLang="zh-CN" sz="2800"/>
              <a:t>Input Capture</a:t>
            </a:r>
            <a:r>
              <a:rPr lang="zh-CN" altLang="en-US" sz="2800"/>
              <a:t>）输入捕获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输入捕获模式下，当通道输入引脚出现指定电平跳变时，当前</a:t>
            </a:r>
            <a:r>
              <a:rPr lang="en-US" altLang="zh-CN" sz="2800"/>
              <a:t>CNT</a:t>
            </a:r>
            <a:r>
              <a:rPr lang="zh-CN" altLang="en-US" sz="2800"/>
              <a:t>的值将被锁存到</a:t>
            </a:r>
            <a:r>
              <a:rPr lang="en-US" altLang="zh-CN" sz="2800"/>
              <a:t>CCR</a:t>
            </a:r>
            <a:r>
              <a:rPr lang="zh-CN" altLang="en-US" sz="2800"/>
              <a:t>中，可用于测量</a:t>
            </a:r>
            <a:r>
              <a:rPr lang="en-US" altLang="zh-CN" sz="2800"/>
              <a:t>PWM</a:t>
            </a:r>
            <a:r>
              <a:rPr lang="zh-CN" altLang="en-US" sz="2800"/>
              <a:t>波形的频率、占空比、脉冲间隔、电平持续时间等参数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个输入捕获通道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PWMI</a:t>
            </a:r>
            <a:r>
              <a:rPr lang="zh-CN" altLang="en-US" sz="2800"/>
              <a:t>模式，同时测量频率和占空比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可配合主从触发模式，实现硬件全自动测量</a:t>
            </a:r>
            <a:endParaRPr lang="en-US" altLang="zh-CN" sz="2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频率测量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7828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闸门时间 </a:t>
            </a:r>
            <a:r>
              <a:rPr lang="en-US" altLang="zh-CN"/>
              <a:t>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6" y="998067"/>
            <a:ext cx="10647808" cy="132332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8804096" y="2127443"/>
            <a:ext cx="1065213" cy="462994"/>
            <a:chOff x="8807270" y="2578894"/>
            <a:chExt cx="1065213" cy="46299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872483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807270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88714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97330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905945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914560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923176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931791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940407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49022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957637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966253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74868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9834843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162833" y="2151255"/>
            <a:ext cx="1065213" cy="439182"/>
            <a:chOff x="8807270" y="2602706"/>
            <a:chExt cx="1065213" cy="439182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9872483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807270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899053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901356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137596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289120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947874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9704294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/>
          <p:cNvCxnSpPr/>
          <p:nvPr/>
        </p:nvCxnSpPr>
        <p:spPr>
          <a:xfrm>
            <a:off x="1162833" y="2723787"/>
            <a:ext cx="10652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229763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160570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8152577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标准频率 </a:t>
            </a:r>
            <a:r>
              <a:rPr lang="en-US" altLang="zh-CN"/>
              <a:t>f</a:t>
            </a:r>
            <a:r>
              <a:rPr lang="en-US" altLang="zh-CN" baseline="-25000"/>
              <a:t>c</a:t>
            </a:r>
            <a:endParaRPr lang="en-US" altLang="zh-CN" baseline="-25000"/>
          </a:p>
        </p:txBody>
      </p:sp>
      <p:cxnSp>
        <p:nvCxnSpPr>
          <p:cNvPr id="88" name="直接箭头连接符 87"/>
          <p:cNvCxnSpPr/>
          <p:nvPr/>
        </p:nvCxnSpPr>
        <p:spPr>
          <a:xfrm>
            <a:off x="8667751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8975532" y="2467961"/>
            <a:ext cx="0" cy="39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8883972" y="2467961"/>
            <a:ext cx="0" cy="40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804096" y="2723787"/>
            <a:ext cx="252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H="1">
            <a:off x="8970126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5306118" y="2151255"/>
            <a:ext cx="0" cy="722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4540779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中界频率 </a:t>
            </a:r>
            <a:r>
              <a:rPr lang="en-US" altLang="zh-CN"/>
              <a:t>f</a:t>
            </a:r>
            <a:r>
              <a:rPr lang="en-US" altLang="zh-CN" baseline="-25000"/>
              <a:t>m</a:t>
            </a:r>
            <a:endParaRPr lang="en-US" altLang="zh-CN" baseline="-25000"/>
          </a:p>
        </p:txBody>
      </p:sp>
      <p:cxnSp>
        <p:nvCxnSpPr>
          <p:cNvPr id="111" name="直接箭头连接符 110"/>
          <p:cNvCxnSpPr/>
          <p:nvPr/>
        </p:nvCxnSpPr>
        <p:spPr>
          <a:xfrm>
            <a:off x="2065288" y="2457903"/>
            <a:ext cx="553509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2440500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  <a:endParaRPr lang="en-US" altLang="zh-CN"/>
          </a:p>
        </p:txBody>
      </p:sp>
      <p:cxnSp>
        <p:nvCxnSpPr>
          <p:cNvPr id="118" name="直接箭头连接符 117"/>
          <p:cNvCxnSpPr/>
          <p:nvPr/>
        </p:nvCxnSpPr>
        <p:spPr>
          <a:xfrm>
            <a:off x="9831669" y="2457903"/>
            <a:ext cx="393026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10046398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文本框 120"/>
              <p:cNvSpPr txBox="1"/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测频法：在闸门时间</a:t>
                </a:r>
                <a:r>
                  <a:rPr lang="en-US" altLang="zh-CN" sz="2800"/>
                  <a:t>T</a:t>
                </a:r>
                <a:r>
                  <a:rPr lang="zh-CN" altLang="en-US" sz="2800"/>
                  <a:t>内，对上升沿计次，得到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测周法：两个上升沿内，以标准频率</a:t>
                </a:r>
                <a:r>
                  <a:rPr lang="en-US" altLang="zh-CN" sz="2800"/>
                  <a:t>f</a:t>
                </a:r>
                <a:r>
                  <a:rPr lang="en-US" altLang="zh-CN" sz="2800" baseline="-25000"/>
                  <a:t>c</a:t>
                </a:r>
                <a:r>
                  <a:rPr lang="zh-CN" altLang="en-US" sz="2800"/>
                  <a:t>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 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中界频率：测频法与测周法误差相等的频率点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altLang="zh-CN" sz="2800"/>
              </a:p>
            </p:txBody>
          </p:sp>
        </mc:Choice>
        <mc:Fallback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blipFill rotWithShape="1">
                <a:blip r:embed="rId2"/>
                <a:stretch>
                  <a:fillRect l="-1" t="-3" r="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输入捕获通道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762448"/>
            <a:ext cx="9000000" cy="38500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主从触发模式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8360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主模式</a:t>
            </a:r>
            <a:endParaRPr lang="en-US" altLang="zh-CN" sz="2000"/>
          </a:p>
        </p:txBody>
      </p:sp>
      <p:sp>
        <p:nvSpPr>
          <p:cNvPr id="5" name="梯形 4"/>
          <p:cNvSpPr/>
          <p:nvPr/>
        </p:nvSpPr>
        <p:spPr>
          <a:xfrm rot="5400000">
            <a:off x="1708761" y="3106500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698045" y="194095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698045" y="232639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98045" y="271182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98045" y="309726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698045" y="348269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98045" y="386813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98045" y="425356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98045" y="463900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483451" y="3290788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305285" y="29201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TRGO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1514034" y="175629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Reset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1514034" y="214172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Enable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1514034" y="252716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Update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514034" y="291259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1514034" y="329803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OC1REF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1514034" y="368346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OC2REF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1514034" y="406890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OC3REF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1514034" y="4454337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OC4REF</a:t>
            </a:r>
            <a:endParaRPr lang="en-US" altLang="zh-CN"/>
          </a:p>
        </p:txBody>
      </p:sp>
      <p:sp>
        <p:nvSpPr>
          <p:cNvPr id="25" name="梯形 24"/>
          <p:cNvSpPr/>
          <p:nvPr/>
        </p:nvSpPr>
        <p:spPr>
          <a:xfrm rot="5400000">
            <a:off x="5885652" y="3106501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6874936" y="194096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874936" y="232639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874936" y="271183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874936" y="309726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874936" y="348270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874936" y="386813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874936" y="425357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874936" y="463900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660342" y="3290789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482176" y="2920130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TRGI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90925" y="175629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ITR0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690925" y="21417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ITR1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690925" y="252716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ITR2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690925" y="291259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ITR3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5690925" y="329803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TI1F_ED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5690925" y="368346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TI1FP1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5690925" y="406890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TI2FP2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5690925" y="445433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ETRF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6175251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触发源选择</a:t>
            </a:r>
            <a:endParaRPr lang="en-US" altLang="zh-CN" sz="2000"/>
          </a:p>
        </p:txBody>
      </p:sp>
      <p:sp>
        <p:nvSpPr>
          <p:cNvPr id="46" name="文本框 45"/>
          <p:cNvSpPr txBox="1"/>
          <p:nvPr/>
        </p:nvSpPr>
        <p:spPr>
          <a:xfrm>
            <a:off x="8525454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从模式</a:t>
            </a:r>
            <a:endParaRPr lang="en-US" altLang="zh-CN" sz="2000"/>
          </a:p>
        </p:txBody>
      </p:sp>
      <p:graphicFrame>
        <p:nvGraphicFramePr>
          <p:cNvPr id="47" name="表格 5"/>
          <p:cNvGraphicFramePr>
            <a:graphicFrameLocks noGrp="1"/>
          </p:cNvGraphicFramePr>
          <p:nvPr/>
        </p:nvGraphicFramePr>
        <p:xfrm>
          <a:off x="8560342" y="1814673"/>
          <a:ext cx="1749076" cy="2966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Closed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Encoder1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Encoder2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Encoder3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Reset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Gated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External1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/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14019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  <a:endParaRPr lang="en-US" altLang="zh-CN"/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  <a:endParaRPr lang="en-US" altLang="zh-CN"/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519349" y="4206844"/>
            <a:ext cx="884387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输入捕获单元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箭头: 上下 28"/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514018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  <a:endParaRPr lang="en-US" altLang="zh-CN"/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1171357" y="4551840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sp>
        <p:nvSpPr>
          <p:cNvPr id="58" name="矩形 57"/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  <a:endParaRPr lang="en-US" altLang="zh-CN"/>
          </a:p>
        </p:txBody>
      </p:sp>
      <p:sp>
        <p:nvSpPr>
          <p:cNvPr id="61" name="矩形 60"/>
          <p:cNvSpPr/>
          <p:nvPr/>
        </p:nvSpPr>
        <p:spPr>
          <a:xfrm>
            <a:off x="2868870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/>
          <p:cNvSpPr/>
          <p:nvPr/>
        </p:nvSpPr>
        <p:spPr>
          <a:xfrm>
            <a:off x="4454820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/>
          <p:cNvSpPr/>
          <p:nvPr/>
        </p:nvSpPr>
        <p:spPr>
          <a:xfrm rot="5400000">
            <a:off x="9837030" y="3991000"/>
            <a:ext cx="812072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/>
          <p:cNvSpPr/>
          <p:nvPr/>
        </p:nvSpPr>
        <p:spPr>
          <a:xfrm rot="5400000">
            <a:off x="7043471" y="4689347"/>
            <a:ext cx="941366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>
            <a:stCxn id="54" idx="3"/>
          </p:cNvCxnSpPr>
          <p:nvPr/>
        </p:nvCxnSpPr>
        <p:spPr>
          <a:xfrm>
            <a:off x="1936309" y="4872308"/>
            <a:ext cx="932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3948870" y="4872308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2" idx="3"/>
          </p:cNvCxnSpPr>
          <p:nvPr/>
        </p:nvCxnSpPr>
        <p:spPr>
          <a:xfrm>
            <a:off x="5927277" y="4872308"/>
            <a:ext cx="14039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7697116" y="4870768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/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/>
          <p:cNvCxnSpPr>
            <a:endCxn id="75" idx="2"/>
          </p:cNvCxnSpPr>
          <p:nvPr/>
        </p:nvCxnSpPr>
        <p:spPr>
          <a:xfrm flipV="1">
            <a:off x="6130333" y="3576999"/>
            <a:ext cx="0" cy="1292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83" name="组合 182"/>
          <p:cNvGrpSpPr/>
          <p:nvPr/>
        </p:nvGrpSpPr>
        <p:grpSpPr>
          <a:xfrm>
            <a:off x="327383" y="1092018"/>
            <a:ext cx="4733453" cy="2408089"/>
            <a:chOff x="1325615" y="2413355"/>
            <a:chExt cx="4733453" cy="2408089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文本框 191"/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  <a:endParaRPr lang="en-US" altLang="zh-CN"/>
            </a:p>
            <a:p>
              <a:pPr algn="ctr"/>
              <a:r>
                <a:rPr lang="en-US" altLang="zh-CN"/>
                <a:t>CNT = 0</a:t>
              </a:r>
              <a:endParaRPr lang="en-US" altLang="zh-CN"/>
            </a:p>
          </p:txBody>
        </p:sp>
        <p:cxnSp>
          <p:nvCxnSpPr>
            <p:cNvPr id="193" name="直接连接符 192"/>
            <p:cNvCxnSpPr>
              <a:stCxn id="192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文本框 193"/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  <a:endParaRPr lang="en-US" altLang="zh-CN"/>
            </a:p>
            <a:p>
              <a:pPr algn="ctr"/>
              <a:r>
                <a:rPr lang="en-US" altLang="zh-CN"/>
                <a:t>CNT = 0</a:t>
              </a:r>
              <a:endParaRPr lang="en-US" altLang="zh-CN"/>
            </a:p>
          </p:txBody>
        </p:sp>
        <p:cxnSp>
          <p:nvCxnSpPr>
            <p:cNvPr id="195" name="直接连接符 194"/>
            <p:cNvCxnSpPr>
              <a:stCxn id="194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文本框 198"/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  <a:endParaRPr lang="en-US" altLang="zh-CN"/>
            </a:p>
          </p:txBody>
        </p:sp>
        <p:cxnSp>
          <p:nvCxnSpPr>
            <p:cNvPr id="200" name="直接箭头连接符 199"/>
            <p:cNvCxnSpPr/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/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  <a:endParaRPr lang="en-US" altLang="zh-CN"/>
            </a:p>
            <a:p>
              <a:pPr algn="ctr"/>
              <a:r>
                <a:rPr lang="en-US" altLang="zh-CN"/>
                <a:t>CNT = 0</a:t>
              </a:r>
              <a:endParaRPr lang="en-US" altLang="zh-CN"/>
            </a:p>
          </p:txBody>
        </p:sp>
        <p:cxnSp>
          <p:nvCxnSpPr>
            <p:cNvPr id="202" name="直接连接符 201"/>
            <p:cNvCxnSpPr>
              <a:stCxn id="201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文本框 202"/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  <a:endParaRPr lang="en-US" altLang="zh-CN"/>
            </a:p>
          </p:txBody>
        </p:sp>
        <p:cxnSp>
          <p:nvCxnSpPr>
            <p:cNvPr id="204" name="直接箭头连接符 203"/>
            <p:cNvCxnSpPr/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矩形 206"/>
          <p:cNvSpPr/>
          <p:nvPr/>
        </p:nvSpPr>
        <p:spPr>
          <a:xfrm>
            <a:off x="8041561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/>
          <p:cNvCxnSpPr/>
          <p:nvPr/>
        </p:nvCxnSpPr>
        <p:spPr>
          <a:xfrm>
            <a:off x="9121561" y="4872308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本框 247"/>
          <p:cNvSpPr txBox="1"/>
          <p:nvPr/>
        </p:nvSpPr>
        <p:spPr>
          <a:xfrm>
            <a:off x="6224283" y="4502976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PWMI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59" name="箭头: 右 58"/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  <a:endParaRPr lang="en-US" altLang="zh-CN"/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  <a:endParaRPr lang="en-US" altLang="zh-CN"/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/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/>
          <p:cNvSpPr/>
          <p:nvPr/>
        </p:nvSpPr>
        <p:spPr>
          <a:xfrm rot="5400000">
            <a:off x="9788990" y="4315871"/>
            <a:ext cx="1461807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514018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  <a:endParaRPr lang="en-US" altLang="zh-CN"/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sp>
        <p:nvSpPr>
          <p:cNvPr id="58" name="矩形 57"/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  <a:endParaRPr lang="en-US" altLang="zh-CN"/>
          </a:p>
        </p:txBody>
      </p:sp>
      <p:sp>
        <p:nvSpPr>
          <p:cNvPr id="61" name="矩形 60"/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/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/>
          <p:cNvSpPr/>
          <p:nvPr/>
        </p:nvSpPr>
        <p:spPr>
          <a:xfrm rot="5400000">
            <a:off x="9784054" y="3828710"/>
            <a:ext cx="487490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/>
          <p:cNvSpPr/>
          <p:nvPr/>
        </p:nvSpPr>
        <p:spPr>
          <a:xfrm rot="5400000">
            <a:off x="7201485" y="4370674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64" idx="2"/>
          </p:cNvCxnSpPr>
          <p:nvPr/>
        </p:nvCxnSpPr>
        <p:spPr>
          <a:xfrm>
            <a:off x="5934957" y="4445026"/>
            <a:ext cx="1396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7697116" y="4546181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/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/>
          <p:cNvCxnSpPr>
            <a:endCxn id="75" idx="2"/>
          </p:cNvCxnSpPr>
          <p:nvPr/>
        </p:nvCxnSpPr>
        <p:spPr>
          <a:xfrm flipV="1">
            <a:off x="6130333" y="3576999"/>
            <a:ext cx="0" cy="868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6224283" y="407569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041561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/>
          <p:cNvCxnSpPr/>
          <p:nvPr/>
        </p:nvCxnSpPr>
        <p:spPr>
          <a:xfrm>
            <a:off x="9121561" y="4547721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5934957" y="4672049"/>
            <a:ext cx="89402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9514018" y="5201572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CCR2</a:t>
            </a:r>
            <a:endParaRPr lang="en-US" altLang="zh-CN"/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7697116" y="5520500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5920118" y="464022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041561" y="5201572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100" name="直接箭头连接符 99"/>
          <p:cNvCxnSpPr/>
          <p:nvPr/>
        </p:nvCxnSpPr>
        <p:spPr>
          <a:xfrm>
            <a:off x="9121561" y="5522040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6828982" y="4672049"/>
            <a:ext cx="0" cy="744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梯形 102"/>
          <p:cNvSpPr/>
          <p:nvPr/>
        </p:nvSpPr>
        <p:spPr>
          <a:xfrm rot="5400000">
            <a:off x="7201485" y="5339420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6828982" y="5416852"/>
            <a:ext cx="50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08" name="组合 107"/>
          <p:cNvGrpSpPr/>
          <p:nvPr/>
        </p:nvGrpSpPr>
        <p:grpSpPr>
          <a:xfrm>
            <a:off x="327383" y="1092018"/>
            <a:ext cx="4733453" cy="2798529"/>
            <a:chOff x="1325615" y="2413355"/>
            <a:chExt cx="4733453" cy="2798529"/>
          </a:xfrm>
        </p:grpSpPr>
        <p:cxnSp>
          <p:nvCxnSpPr>
            <p:cNvPr id="109" name="直接连接符 108"/>
            <p:cNvCxnSpPr/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  <a:endParaRPr lang="en-US" altLang="zh-CN"/>
            </a:p>
            <a:p>
              <a:pPr algn="ctr"/>
              <a:r>
                <a:rPr lang="en-US" altLang="zh-CN"/>
                <a:t>CNT = 0</a:t>
              </a:r>
              <a:endParaRPr lang="en-US" altLang="zh-CN"/>
            </a:p>
          </p:txBody>
        </p:sp>
        <p:cxnSp>
          <p:nvCxnSpPr>
            <p:cNvPr id="118" name="直接连接符 117"/>
            <p:cNvCxnSpPr>
              <a:stCxn id="117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文本框 118"/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  <a:endParaRPr lang="en-US" altLang="zh-CN"/>
            </a:p>
            <a:p>
              <a:pPr algn="ctr"/>
              <a:r>
                <a:rPr lang="en-US" altLang="zh-CN"/>
                <a:t>CNT = 0</a:t>
              </a:r>
              <a:endParaRPr lang="en-US" altLang="zh-CN"/>
            </a:p>
          </p:txBody>
        </p:sp>
        <p:cxnSp>
          <p:nvCxnSpPr>
            <p:cNvPr id="120" name="直接连接符 119"/>
            <p:cNvCxnSpPr>
              <a:stCxn id="119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3"/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  <a:endParaRPr lang="en-US" altLang="zh-CN"/>
            </a:p>
          </p:txBody>
        </p:sp>
        <p:cxnSp>
          <p:nvCxnSpPr>
            <p:cNvPr id="125" name="直接箭头连接符 124"/>
            <p:cNvCxnSpPr/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  <a:endParaRPr lang="en-US" altLang="zh-CN"/>
            </a:p>
            <a:p>
              <a:pPr algn="ctr"/>
              <a:r>
                <a:rPr lang="en-US" altLang="zh-CN"/>
                <a:t>CNT = 0</a:t>
              </a:r>
              <a:endParaRPr lang="en-US" altLang="zh-CN"/>
            </a:p>
          </p:txBody>
        </p:sp>
        <p:cxnSp>
          <p:nvCxnSpPr>
            <p:cNvPr id="127" name="直接连接符 126"/>
            <p:cNvCxnSpPr>
              <a:stCxn id="126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文本框 127"/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  <a:endParaRPr lang="en-US" altLang="zh-CN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2903433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/>
            <p:cNvSpPr txBox="1"/>
            <p:nvPr/>
          </p:nvSpPr>
          <p:spPr>
            <a:xfrm>
              <a:off x="2114523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  <a:endParaRPr lang="en-US" altLang="zh-CN"/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4476965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文本框 132"/>
            <p:cNvSpPr txBox="1"/>
            <p:nvPr/>
          </p:nvSpPr>
          <p:spPr>
            <a:xfrm>
              <a:off x="3688055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/>
                <a:gridCol w="3240000"/>
                <a:gridCol w="1800000"/>
                <a:gridCol w="3240000"/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NVIC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嵌套向量中断控制器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r>
                        <a:rPr lang="zh-CN" altLang="en-US" sz="2000"/>
                        <a:t>通信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SysTick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系统滴答定时器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通信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RCC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复位和时钟控制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RTC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实时时钟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r>
                        <a:rPr lang="zh-CN" altLang="en-US" sz="2000"/>
                        <a:t>校验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AFIO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PWR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电源控制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EXTI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外部中断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BKP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备份寄存器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定时器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独立看门狗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模数转换器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WWDG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窗口看门狗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DMA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直接内存访问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DAC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数模转换器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异步串口通信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</a:t>
                      </a:r>
                      <a:r>
                        <a:rPr lang="zh-CN" altLang="en-US" sz="2000"/>
                        <a:t>卡接口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r>
                        <a:rPr lang="zh-CN" altLang="en-US" sz="2000"/>
                        <a:t>通信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FSMC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可变静态存储控制器</a:t>
                      </a:r>
                      <a:endParaRPr lang="zh-CN" altLang="en-US" sz="2000"/>
                    </a:p>
                  </a:txBody>
                  <a:tcPr anchor="ctr"/>
                </a:tc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r>
                        <a:rPr lang="zh-CN" altLang="en-US" sz="2000"/>
                        <a:t>通信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 OTG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主机接口</a:t>
                      </a:r>
                      <a:endParaRPr lang="zh-CN" altLang="en-US" sz="20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Encoder Interface </a:t>
            </a:r>
            <a:r>
              <a:rPr lang="zh-CN" altLang="en-US" sz="2800"/>
              <a:t>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编码器接口可接收增量（正交）编码器的信号，根据编码器旋转产生的正交信号脉冲，自动控制</a:t>
            </a:r>
            <a:r>
              <a:rPr lang="en-US" altLang="zh-CN" sz="2800"/>
              <a:t>CNT</a:t>
            </a:r>
            <a:r>
              <a:rPr lang="zh-CN" altLang="en-US" sz="2800"/>
              <a:t>自增或自减，从而指示编码器的位置、旋转方向和旋转速度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1</a:t>
            </a:r>
            <a:r>
              <a:rPr lang="zh-CN" altLang="en-US" sz="2800"/>
              <a:t>个编码器接口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两个输入引脚借用了输入捕获的通道</a:t>
            </a:r>
            <a:r>
              <a:rPr lang="en-US" altLang="zh-CN" sz="2800"/>
              <a:t>1</a:t>
            </a:r>
            <a:r>
              <a:rPr lang="zh-CN" altLang="en-US" sz="2800"/>
              <a:t>和通道</a:t>
            </a:r>
            <a:r>
              <a:rPr lang="en-US" altLang="zh-CN" sz="2800"/>
              <a:t>2</a:t>
            </a:r>
            <a:endParaRPr lang="en-US" altLang="zh-CN" sz="2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正交编码器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115750" y="1870104"/>
            <a:ext cx="4092269" cy="1076273"/>
            <a:chOff x="1696079" y="2144217"/>
            <a:chExt cx="4092269" cy="107627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12700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>
              <a:off x="234214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557284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5400000">
              <a:off x="277179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987569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>
              <a:off x="320271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41785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>
              <a:off x="3632995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848137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>
              <a:off x="191185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696714" y="2575622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5400000">
              <a:off x="4063279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278421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>
              <a:off x="4493563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70870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34607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5400000">
              <a:off x="256121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776359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5400000">
              <a:off x="299086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206644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342178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636928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3852070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4067212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213093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696079" y="3218812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4282354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497496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5400000">
              <a:off x="4712638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92778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5400000">
              <a:off x="492384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142922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5400000">
              <a:off x="5142921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35806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2092597" y="180564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8" name="文本框 57"/>
          <p:cNvSpPr txBox="1"/>
          <p:nvPr/>
        </p:nvSpPr>
        <p:spPr>
          <a:xfrm>
            <a:off x="2092597" y="244939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9" name="文本框 58"/>
          <p:cNvSpPr txBox="1"/>
          <p:nvPr/>
        </p:nvSpPr>
        <p:spPr>
          <a:xfrm>
            <a:off x="1149434" y="212752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正转</a:t>
            </a:r>
            <a:endParaRPr lang="en-US" altLang="zh-CN" sz="2400"/>
          </a:p>
        </p:txBody>
      </p:sp>
      <p:grpSp>
        <p:nvGrpSpPr>
          <p:cNvPr id="60" name="组合 59"/>
          <p:cNvGrpSpPr/>
          <p:nvPr/>
        </p:nvGrpSpPr>
        <p:grpSpPr>
          <a:xfrm>
            <a:off x="3112452" y="4259814"/>
            <a:ext cx="4096202" cy="1076832"/>
            <a:chOff x="1692781" y="2144217"/>
            <a:chExt cx="4096202" cy="1076832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234312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5400000">
              <a:off x="255826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3409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rot="5400000">
              <a:off x="298791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203694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5400000">
              <a:off x="341883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3633978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3849120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064262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5400000">
              <a:off x="212798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35511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rot="5400000">
              <a:off x="4279404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4494546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5400000">
              <a:off x="4709688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492483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212700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>
              <a:off x="234214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2557284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rot="5400000">
              <a:off x="277179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2987569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5400000">
              <a:off x="320271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341785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rot="5400000">
              <a:off x="3632995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3848137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rot="5400000">
              <a:off x="191185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138988" y="3219371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5400000">
              <a:off x="4063279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27842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rot="5400000">
              <a:off x="4493563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70870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rot="5400000">
              <a:off x="513997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697697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rot="5400000">
              <a:off x="4923846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169278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2092597" y="419535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6" name="文本框 95"/>
          <p:cNvSpPr txBox="1"/>
          <p:nvPr/>
        </p:nvSpPr>
        <p:spPr>
          <a:xfrm>
            <a:off x="2092597" y="483910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7" name="文本框 96"/>
          <p:cNvSpPr txBox="1"/>
          <p:nvPr/>
        </p:nvSpPr>
        <p:spPr>
          <a:xfrm>
            <a:off x="1149434" y="451723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反转</a:t>
            </a:r>
            <a:endParaRPr lang="en-US" altLang="zh-CN" sz="2400"/>
          </a:p>
        </p:txBody>
      </p:sp>
      <p:graphicFrame>
        <p:nvGraphicFramePr>
          <p:cNvPr id="108" name="表格 108"/>
          <p:cNvGraphicFramePr>
            <a:graphicFrameLocks noGrp="1"/>
          </p:cNvGraphicFramePr>
          <p:nvPr/>
        </p:nvGraphicFramePr>
        <p:xfrm>
          <a:off x="8279794" y="143125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/>
                <a:gridCol w="1648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1" name="表格 108"/>
          <p:cNvGraphicFramePr>
            <a:graphicFrameLocks noGrp="1"/>
          </p:cNvGraphicFramePr>
          <p:nvPr/>
        </p:nvGraphicFramePr>
        <p:xfrm>
          <a:off x="8279794" y="382096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/>
                <a:gridCol w="1648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  <a:endParaRPr lang="en-US" altLang="zh-CN"/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  <a:endParaRPr lang="en-US" altLang="zh-CN"/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/>
          <p:cNvCxnSpPr>
            <a:stCxn id="58" idx="3"/>
            <a:endCxn id="15" idx="1"/>
          </p:cNvCxnSpPr>
          <p:nvPr/>
        </p:nvCxnSpPr>
        <p:spPr>
          <a:xfrm flipV="1">
            <a:off x="6935836" y="3395135"/>
            <a:ext cx="740046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/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sp>
        <p:nvSpPr>
          <p:cNvPr id="58" name="矩形 57"/>
          <p:cNvSpPr/>
          <p:nvPr/>
        </p:nvSpPr>
        <p:spPr>
          <a:xfrm>
            <a:off x="5463379" y="3063503"/>
            <a:ext cx="1472457" cy="669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编码器接口</a:t>
            </a:r>
            <a:endParaRPr lang="en-US" altLang="zh-CN"/>
          </a:p>
        </p:txBody>
      </p:sp>
      <p:sp>
        <p:nvSpPr>
          <p:cNvPr id="61" name="矩形 60"/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/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V="1">
            <a:off x="6049556" y="3726765"/>
            <a:ext cx="0" cy="82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/>
          <p:cNvSpPr txBox="1"/>
          <p:nvPr/>
        </p:nvSpPr>
        <p:spPr>
          <a:xfrm>
            <a:off x="5093788" y="375419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5934957" y="5532753"/>
            <a:ext cx="4036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6406264" y="375530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TI2FP2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171357" y="520980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sp>
        <p:nvSpPr>
          <p:cNvPr id="73" name="矩形 72"/>
          <p:cNvSpPr/>
          <p:nvPr/>
        </p:nvSpPr>
        <p:spPr>
          <a:xfrm>
            <a:off x="2868870" y="520980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74" name="矩形 73"/>
          <p:cNvSpPr/>
          <p:nvPr/>
        </p:nvSpPr>
        <p:spPr>
          <a:xfrm>
            <a:off x="4454820" y="520980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76" name="直接箭头连接符 75"/>
          <p:cNvCxnSpPr/>
          <p:nvPr/>
        </p:nvCxnSpPr>
        <p:spPr>
          <a:xfrm>
            <a:off x="1949386" y="553027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3962528" y="553027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5934957" y="4555974"/>
            <a:ext cx="1145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6338570" y="3726765"/>
            <a:ext cx="0" cy="18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工作模式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000" y="1940215"/>
            <a:ext cx="9000000" cy="331212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实例（均不反相）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000" y="2740373"/>
            <a:ext cx="7200000" cy="342295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t="8906" b="62809"/>
            <a:stretch>
              <a:fillRect/>
            </a:stretch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t="77168" b="1933"/>
            <a:stretch>
              <a:fillRect/>
            </a:stretch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实例（</a:t>
            </a:r>
            <a:r>
              <a:rPr lang="en-US" altLang="zh-CN" sz="3200">
                <a:latin typeface="等线" panose="02010600030101010101" pitchFamily="2" charset="-122"/>
              </a:rPr>
              <a:t>TI1</a:t>
            </a:r>
            <a:r>
              <a:rPr lang="zh-CN" altLang="en-US" sz="3200">
                <a:latin typeface="等线" panose="02010600030101010101" pitchFamily="2" charset="-122"/>
              </a:rPr>
              <a:t>反相）</a:t>
            </a:r>
            <a:endParaRPr lang="zh-CN" altLang="en-US" sz="3200">
              <a:latin typeface="等线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/>
            <a:srcRect t="8906" b="62809"/>
            <a:stretch>
              <a:fillRect/>
            </a:stretch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/>
            <a:srcRect t="77168" b="1933"/>
            <a:stretch>
              <a:fillRect/>
            </a:stretch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40373"/>
            <a:ext cx="7200000" cy="342885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>
            <a:fillRect/>
          </a:stretch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17036"/>
          <a:stretch>
            <a:fillRect/>
          </a:stretch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/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/>
          </a:p>
        </p:txBody>
      </p:sp>
      <p:cxnSp>
        <p:nvCxnSpPr>
          <p:cNvPr id="36" name="直接箭头连接符 35"/>
          <p:cNvCxnSpPr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/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  <a:endParaRPr lang="en-US" altLang="zh-CN"/>
          </a:p>
        </p:txBody>
      </p:sp>
      <p:sp>
        <p:nvSpPr>
          <p:cNvPr id="47" name="矩形 46"/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/>
          <p:cNvCxnSpPr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/>
          <p:cNvCxnSpPr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  <a:endParaRPr lang="en-US" altLang="zh-CN"/>
          </a:p>
        </p:txBody>
      </p:sp>
      <p:sp>
        <p:nvSpPr>
          <p:cNvPr id="38" name="矩形 37"/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/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  <a:endParaRPr lang="en-US" altLang="zh-CN" baseline="-25000"/>
          </a:p>
        </p:txBody>
      </p:sp>
      <p:sp>
        <p:nvSpPr>
          <p:cNvPr id="58" name="箭头: 上下 57"/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75" name="直接连接符 74"/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  <a:endParaRPr lang="en-US" altLang="zh-CN"/>
          </a:p>
        </p:txBody>
      </p:sp>
      <p:sp>
        <p:nvSpPr>
          <p:cNvPr id="80" name="文本框 79"/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  <a:endParaRPr lang="en-US" altLang="zh-CN"/>
          </a:p>
        </p:txBody>
      </p:sp>
      <p:sp>
        <p:nvSpPr>
          <p:cNvPr id="81" name="文本框 80"/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82" name="直接箭头连接符 81"/>
          <p:cNvCxnSpPr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/>
                <a:gridCol w="1440000"/>
                <a:gridCol w="1440000"/>
                <a:gridCol w="1440000"/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/>
                        <a:t>温度传感器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/>
                        <a:t>内部参考电压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/>
          <p:cNvCxnSpPr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/>
          <p:cNvGraphicFramePr>
            <a:graphicFrameLocks noGrp="1"/>
          </p:cNvGraphicFramePr>
          <p:nvPr/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/>
          <p:cNvCxnSpPr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28" name="直接连接符 27"/>
          <p:cNvCxnSpPr/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/>
          <p:cNvGraphicFramePr>
            <a:graphicFrameLocks noGrp="1"/>
          </p:cNvGraphicFramePr>
          <p:nvPr/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/>
          <p:cNvCxnSpPr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/>
          <p:cNvGraphicFramePr>
            <a:graphicFrameLocks noGrp="1"/>
          </p:cNvGraphicFramePr>
          <p:nvPr/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28" name="直接连接符 27"/>
          <p:cNvCxnSpPr/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  <a:endParaRPr lang="en-US" altLang="zh-CN" sz="2800"/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/>
          <p:cNvGraphicFramePr>
            <a:graphicFrameLocks noGrp="1"/>
          </p:cNvGraphicFramePr>
          <p:nvPr/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表格 2"/>
          <p:cNvGraphicFramePr>
            <a:graphicFrameLocks noGrp="1"/>
          </p:cNvGraphicFramePr>
          <p:nvPr/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/>
          <p:cNvCxnSpPr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/>
          <p:cNvGraphicFramePr>
            <a:graphicFrameLocks noGrp="1"/>
          </p:cNvGraphicFramePr>
          <p:nvPr/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/>
          <p:cNvCxnSpPr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28" name="直接连接符 27"/>
          <p:cNvCxnSpPr/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/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  <a:endParaRPr lang="en-US" altLang="zh-CN" sz="1600"/>
          </a:p>
        </p:txBody>
      </p:sp>
      <p:graphicFrame>
        <p:nvGraphicFramePr>
          <p:cNvPr id="20" name="表格 2"/>
          <p:cNvGraphicFramePr>
            <a:graphicFrameLocks noGrp="1"/>
          </p:cNvGraphicFramePr>
          <p:nvPr/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"/>
          <p:cNvGraphicFramePr>
            <a:graphicFrameLocks noGrp="1"/>
          </p:cNvGraphicFramePr>
          <p:nvPr/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/>
          <p:cNvCxnSpPr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/>
          <p:cNvGraphicFramePr>
            <a:graphicFrameLocks noGrp="1"/>
          </p:cNvGraphicFramePr>
          <p:nvPr/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  <a:endParaRPr lang="en-US" altLang="zh-CN"/>
          </a:p>
        </p:txBody>
      </p:sp>
      <p:cxnSp>
        <p:nvCxnSpPr>
          <p:cNvPr id="28" name="直接连接符 27"/>
          <p:cNvCxnSpPr/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  <a:endParaRPr lang="en-US" altLang="zh-CN" sz="2800"/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/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  <a:endParaRPr lang="en-US" altLang="zh-CN" sz="1600"/>
          </a:p>
        </p:txBody>
      </p:sp>
      <p:graphicFrame>
        <p:nvGraphicFramePr>
          <p:cNvPr id="26" name="表格 2"/>
          <p:cNvGraphicFramePr>
            <a:graphicFrameLocks noGrp="1"/>
          </p:cNvGraphicFramePr>
          <p:nvPr/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表格 2"/>
          <p:cNvGraphicFramePr>
            <a:graphicFrameLocks noGrp="1"/>
          </p:cNvGraphicFramePr>
          <p:nvPr/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/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zh-CN" altLang="en-US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  <a:endParaRPr lang="en-US" altLang="zh-CN" sz="28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15695</Words>
  <Application>WPS 演示</Application>
  <PresentationFormat>宽屏</PresentationFormat>
  <Paragraphs>3343</Paragraphs>
  <Slides>161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161</vt:i4>
      </vt:variant>
    </vt:vector>
  </HeadingPairs>
  <TitlesOfParts>
    <vt:vector size="173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Consolas</vt:lpstr>
      <vt:lpstr>Cambria Math</vt:lpstr>
      <vt:lpstr>Office 主题​​</vt:lpstr>
      <vt:lpstr>Visio.Drawing.6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石头鱼</cp:lastModifiedBy>
  <cp:revision>1180</cp:revision>
  <dcterms:created xsi:type="dcterms:W3CDTF">2019-03-09T07:14:00Z</dcterms:created>
  <dcterms:modified xsi:type="dcterms:W3CDTF">2025-12-06T00:25:10Z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785ABA28FF7D4600AF591D3670D38450_13</vt:lpwstr>
  </property>
  <property fmtid="{D5CDD505-2E9C-101B-9397-08002B2CF9AE}" pid="3" name="KSOProductBuildVer">
    <vt:lpwstr>2052-12.1.0.23542</vt:lpwstr>
  </property>
</Properties>
</file>